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9" r:id="rId9"/>
    <p:sldId id="261" r:id="rId10"/>
    <p:sldId id="270" r:id="rId11"/>
    <p:sldId id="271" r:id="rId12"/>
    <p:sldId id="262" r:id="rId13"/>
    <p:sldId id="272" r:id="rId14"/>
    <p:sldId id="273" r:id="rId15"/>
    <p:sldId id="263" r:id="rId16"/>
    <p:sldId id="274" r:id="rId17"/>
    <p:sldId id="265" r:id="rId18"/>
    <p:sldId id="276" r:id="rId19"/>
    <p:sldId id="277" r:id="rId20"/>
    <p:sldId id="264" r:id="rId21"/>
    <p:sldId id="278" r:id="rId22"/>
    <p:sldId id="279" r:id="rId23"/>
    <p:sldId id="266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0C654-EB96-4FC9-8C57-F1BDA924BB0F}" v="11" dt="2019-01-04T10:42:04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39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9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2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0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81260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460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011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7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05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76054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8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10028C-1C77-48E9-8B39-41A1CD94CC1A}" type="datetimeFigureOut">
              <a:rPr lang="en-GB" smtClean="0"/>
              <a:pPr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E99BBA-FF8A-4201-B725-91F9F0D9B8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960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B410-4982-4CB6-8BEF-867A3014B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err="1"/>
              <a:t>Mälumäng</a:t>
            </a:r>
            <a:r>
              <a:rPr lang="en-GB" sz="8000" dirty="0"/>
              <a:t> iv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F4482-59E6-4CD6-BA7A-376BCBA2E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2018 </a:t>
            </a:r>
            <a:r>
              <a:rPr lang="en-GB" sz="3200" dirty="0" err="1"/>
              <a:t>eri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124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800" dirty="0"/>
              <a:t>a</a:t>
            </a:r>
            <a:r>
              <a:rPr lang="et-EE" sz="2800" dirty="0"/>
              <a:t>) </a:t>
            </a:r>
            <a:r>
              <a:rPr lang="en-GB" sz="2400" dirty="0"/>
              <a:t>2018. </a:t>
            </a:r>
            <a:r>
              <a:rPr lang="et-EE" sz="2400" dirty="0"/>
              <a:t> </a:t>
            </a:r>
            <a:r>
              <a:rPr lang="en-GB" sz="2400" dirty="0" err="1"/>
              <a:t>aastal</a:t>
            </a:r>
            <a:r>
              <a:rPr lang="en-GB" sz="2400" dirty="0"/>
              <a:t> </a:t>
            </a:r>
            <a:r>
              <a:rPr lang="et-EE" sz="2400" dirty="0"/>
              <a:t> </a:t>
            </a:r>
            <a:r>
              <a:rPr lang="en-GB" sz="2400" dirty="0" err="1"/>
              <a:t>Venemaal</a:t>
            </a:r>
            <a:r>
              <a:rPr lang="en-GB" sz="2400" dirty="0"/>
              <a:t> </a:t>
            </a:r>
            <a:r>
              <a:rPr lang="en-GB" sz="2400" dirty="0" err="1"/>
              <a:t>toimunud</a:t>
            </a:r>
            <a:r>
              <a:rPr lang="en-GB" sz="2400" dirty="0"/>
              <a:t> </a:t>
            </a:r>
            <a:r>
              <a:rPr lang="en-GB" sz="2400" dirty="0" err="1"/>
              <a:t>jalgpalli</a:t>
            </a:r>
            <a:r>
              <a:rPr lang="en-GB" sz="2400" dirty="0"/>
              <a:t> MM </a:t>
            </a:r>
            <a:r>
              <a:rPr lang="en-GB" sz="2400" dirty="0" err="1"/>
              <a:t>sai</a:t>
            </a:r>
            <a:r>
              <a:rPr lang="en-GB" sz="2400" dirty="0"/>
              <a:t> </a:t>
            </a:r>
            <a:r>
              <a:rPr lang="en-GB" sz="2400" dirty="0" err="1"/>
              <a:t>palju</a:t>
            </a:r>
            <a:r>
              <a:rPr lang="en-GB" sz="2400" dirty="0"/>
              <a:t> </a:t>
            </a:r>
            <a:r>
              <a:rPr lang="en-GB" sz="2400" dirty="0" err="1"/>
              <a:t>tähelepanu</a:t>
            </a:r>
            <a:r>
              <a:rPr lang="en-GB" sz="2400" dirty="0"/>
              <a:t>.</a:t>
            </a:r>
            <a:r>
              <a:rPr lang="et-EE" sz="2400" dirty="0"/>
              <a:t> </a:t>
            </a:r>
            <a:r>
              <a:rPr lang="en-GB" sz="2400" dirty="0" err="1"/>
              <a:t>Finaalis</a:t>
            </a:r>
            <a:r>
              <a:rPr lang="en-GB" sz="2400" dirty="0"/>
              <a:t> </a:t>
            </a:r>
            <a:r>
              <a:rPr lang="en-GB" sz="2400" dirty="0" err="1"/>
              <a:t>kohtusid</a:t>
            </a:r>
            <a:r>
              <a:rPr lang="en-GB" sz="2400" dirty="0"/>
              <a:t> </a:t>
            </a:r>
            <a:r>
              <a:rPr lang="en-GB" sz="2400" dirty="0" err="1"/>
              <a:t>Horvaatia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Prantsusmaa</a:t>
            </a:r>
            <a:r>
              <a:rPr lang="en-GB" sz="2400" dirty="0"/>
              <a:t>, </a:t>
            </a:r>
            <a:r>
              <a:rPr lang="en-GB" sz="2400" dirty="0" err="1"/>
              <a:t>kuid</a:t>
            </a:r>
            <a:r>
              <a:rPr lang="en-GB" sz="2400" dirty="0"/>
              <a:t> </a:t>
            </a:r>
            <a:r>
              <a:rPr lang="en-GB" sz="2400" dirty="0" err="1"/>
              <a:t>võidukas</a:t>
            </a:r>
            <a:r>
              <a:rPr lang="en-GB" sz="2400" dirty="0"/>
              <a:t> </a:t>
            </a:r>
            <a:r>
              <a:rPr lang="en-GB" sz="2400" dirty="0" err="1"/>
              <a:t>oli</a:t>
            </a:r>
            <a:r>
              <a:rPr lang="en-GB" sz="2400" dirty="0"/>
              <a:t> </a:t>
            </a:r>
            <a:r>
              <a:rPr lang="en-GB" sz="2400" dirty="0" err="1"/>
              <a:t>Prantsusmaa</a:t>
            </a:r>
            <a:r>
              <a:rPr lang="en-GB" sz="2400" dirty="0"/>
              <a:t>. </a:t>
            </a:r>
            <a:r>
              <a:rPr lang="en-GB" sz="2400" dirty="0" err="1"/>
              <a:t>Millise</a:t>
            </a:r>
            <a:r>
              <a:rPr lang="en-GB" sz="2400" dirty="0"/>
              <a:t> </a:t>
            </a:r>
            <a:r>
              <a:rPr lang="en-GB" sz="2400" dirty="0" err="1"/>
              <a:t>skooriga</a:t>
            </a:r>
            <a:r>
              <a:rPr lang="en-GB" sz="2400" dirty="0"/>
              <a:t> </a:t>
            </a:r>
            <a:r>
              <a:rPr lang="en-GB" sz="2400" dirty="0" err="1"/>
              <a:t>lõppes</a:t>
            </a:r>
            <a:r>
              <a:rPr lang="en-GB" sz="2400" dirty="0"/>
              <a:t> </a:t>
            </a:r>
            <a:r>
              <a:rPr lang="en-GB" sz="2400" dirty="0" err="1"/>
              <a:t>mulluse</a:t>
            </a:r>
            <a:r>
              <a:rPr lang="en-GB" sz="2400" dirty="0"/>
              <a:t> </a:t>
            </a:r>
            <a:r>
              <a:rPr lang="en-GB" sz="2400" dirty="0" err="1"/>
              <a:t>aasta</a:t>
            </a:r>
            <a:r>
              <a:rPr lang="en-GB" sz="2400" dirty="0"/>
              <a:t> </a:t>
            </a:r>
            <a:r>
              <a:rPr lang="en-GB" sz="2400" dirty="0" err="1"/>
              <a:t>jalgpalli</a:t>
            </a:r>
            <a:r>
              <a:rPr lang="en-GB" sz="2400" dirty="0"/>
              <a:t> MM-</a:t>
            </a:r>
            <a:r>
              <a:rPr lang="et-EE" sz="2400" dirty="0"/>
              <a:t>i</a:t>
            </a:r>
            <a:r>
              <a:rPr lang="en-GB" sz="2400" dirty="0"/>
              <a:t> </a:t>
            </a:r>
            <a:r>
              <a:rPr lang="en-GB" sz="2400" dirty="0" err="1"/>
              <a:t>finaal</a:t>
            </a:r>
            <a:r>
              <a:rPr lang="en-GB" sz="2400" dirty="0"/>
              <a:t>? 1p</a:t>
            </a:r>
          </a:p>
          <a:p>
            <a:endParaRPr lang="en-GB" sz="2400" dirty="0"/>
          </a:p>
          <a:p>
            <a:r>
              <a:rPr lang="en-GB" sz="2400" dirty="0"/>
              <a:t>b)</a:t>
            </a:r>
            <a:r>
              <a:rPr lang="et-EE" sz="2400" dirty="0"/>
              <a:t> </a:t>
            </a:r>
            <a:r>
              <a:rPr lang="en-GB" sz="2400" dirty="0" err="1"/>
              <a:t>Ameerika</a:t>
            </a:r>
            <a:r>
              <a:rPr lang="en-GB" sz="2400" dirty="0"/>
              <a:t> </a:t>
            </a:r>
            <a:r>
              <a:rPr lang="en-GB" sz="2400" dirty="0" err="1"/>
              <a:t>Ühendriikide</a:t>
            </a:r>
            <a:r>
              <a:rPr lang="en-GB" sz="2400" dirty="0"/>
              <a:t> president Donald Trump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Põhja</a:t>
            </a:r>
            <a:r>
              <a:rPr lang="en-GB" sz="2400" dirty="0"/>
              <a:t>-Korea </a:t>
            </a:r>
            <a:r>
              <a:rPr lang="en-GB" sz="2400" dirty="0" err="1"/>
              <a:t>valitseja</a:t>
            </a:r>
            <a:r>
              <a:rPr lang="en-GB" sz="2400" dirty="0"/>
              <a:t> Kim Jong Un </a:t>
            </a:r>
            <a:r>
              <a:rPr lang="en-GB" sz="2400" dirty="0" err="1"/>
              <a:t>kohtusid</a:t>
            </a:r>
            <a:r>
              <a:rPr lang="en-GB" sz="2400" dirty="0"/>
              <a:t> 12.</a:t>
            </a:r>
            <a:r>
              <a:rPr lang="et-EE" sz="2400" dirty="0"/>
              <a:t> </a:t>
            </a:r>
            <a:r>
              <a:rPr lang="en-GB" sz="2400" dirty="0" err="1"/>
              <a:t>juunil</a:t>
            </a:r>
            <a:r>
              <a:rPr lang="en-GB" sz="2400" dirty="0"/>
              <a:t>. </a:t>
            </a:r>
            <a:r>
              <a:rPr lang="fi-FI" sz="2400" dirty="0"/>
              <a:t>See oli ajaloos esimene kohtumine Ameerika Ühendriikide ja Põhja-Korea juhtide vahel. Mis riigis see</a:t>
            </a:r>
            <a:r>
              <a:rPr lang="et-EE" sz="2400" dirty="0"/>
              <a:t> </a:t>
            </a:r>
            <a:r>
              <a:rPr lang="fi-FI" sz="2400" dirty="0"/>
              <a:t>kohtumine</a:t>
            </a:r>
            <a:r>
              <a:rPr lang="et-EE" sz="2400" dirty="0"/>
              <a:t> toimus</a:t>
            </a:r>
            <a:r>
              <a:rPr lang="fi-FI" sz="2400" dirty="0"/>
              <a:t>? 1p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443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800" dirty="0"/>
              <a:t>c)</a:t>
            </a:r>
            <a:r>
              <a:rPr lang="et-EE" sz="2800" dirty="0"/>
              <a:t> </a:t>
            </a:r>
            <a:r>
              <a:rPr lang="en-GB" sz="2800" dirty="0"/>
              <a:t>24.</a:t>
            </a:r>
            <a:r>
              <a:rPr lang="et-EE" sz="2800" dirty="0"/>
              <a:t> </a:t>
            </a:r>
            <a:r>
              <a:rPr lang="en-GB" sz="2800" dirty="0" err="1"/>
              <a:t>juunil</a:t>
            </a:r>
            <a:r>
              <a:rPr lang="en-GB" sz="2800" dirty="0"/>
              <a:t> </a:t>
            </a:r>
            <a:r>
              <a:rPr lang="en-GB" sz="2800" dirty="0" err="1"/>
              <a:t>toimus</a:t>
            </a:r>
            <a:r>
              <a:rPr lang="en-GB" sz="2800" dirty="0"/>
              <a:t> Saudi </a:t>
            </a:r>
            <a:r>
              <a:rPr lang="en-GB" sz="2800" dirty="0" err="1"/>
              <a:t>Araabias</a:t>
            </a:r>
            <a:r>
              <a:rPr lang="en-GB" sz="2800" dirty="0"/>
              <a:t> </a:t>
            </a:r>
            <a:r>
              <a:rPr lang="et-EE" sz="2800" dirty="0"/>
              <a:t>oluline</a:t>
            </a:r>
            <a:r>
              <a:rPr lang="en-GB" sz="2800" dirty="0"/>
              <a:t> </a:t>
            </a:r>
            <a:r>
              <a:rPr lang="en-GB" sz="2800" dirty="0" err="1"/>
              <a:t>muu</a:t>
            </a:r>
            <a:r>
              <a:rPr lang="et-EE" sz="2800" dirty="0"/>
              <a:t>dat</a:t>
            </a:r>
            <a:r>
              <a:rPr lang="en-GB" sz="2800" dirty="0"/>
              <a:t>us </a:t>
            </a:r>
            <a:r>
              <a:rPr lang="en-GB" sz="2800" dirty="0" err="1"/>
              <a:t>seaduses</a:t>
            </a:r>
            <a:r>
              <a:rPr lang="en-GB" sz="2800" dirty="0"/>
              <a:t>. </a:t>
            </a:r>
            <a:r>
              <a:rPr lang="en-GB" sz="2800" dirty="0" err="1"/>
              <a:t>Muu</a:t>
            </a:r>
            <a:r>
              <a:rPr lang="et-EE" sz="2800" dirty="0"/>
              <a:t>dat</a:t>
            </a:r>
            <a:r>
              <a:rPr lang="en-GB" sz="2800" dirty="0"/>
              <a:t>us </a:t>
            </a:r>
            <a:r>
              <a:rPr lang="en-GB" sz="2800" dirty="0" err="1"/>
              <a:t>puudutas</a:t>
            </a:r>
            <a:r>
              <a:rPr lang="en-GB" sz="2800" dirty="0"/>
              <a:t> </a:t>
            </a:r>
            <a:r>
              <a:rPr lang="en-GB" sz="2800" dirty="0" err="1"/>
              <a:t>naisi</a:t>
            </a:r>
            <a:r>
              <a:rPr lang="en-GB" sz="2800" dirty="0"/>
              <a:t>, </a:t>
            </a:r>
            <a:r>
              <a:rPr lang="en-GB" sz="2800" dirty="0" err="1"/>
              <a:t>kellele</a:t>
            </a:r>
            <a:r>
              <a:rPr lang="en-GB" sz="2800" dirty="0"/>
              <a:t> </a:t>
            </a:r>
            <a:r>
              <a:rPr lang="en-GB" sz="2800" dirty="0" err="1"/>
              <a:t>oli</a:t>
            </a:r>
            <a:r>
              <a:rPr lang="en-GB" sz="2800" dirty="0"/>
              <a:t> </a:t>
            </a:r>
            <a:r>
              <a:rPr lang="et-EE" sz="2800" dirty="0"/>
              <a:t>siiani </a:t>
            </a:r>
            <a:r>
              <a:rPr lang="en-GB" sz="2800" dirty="0" err="1"/>
              <a:t>üks</a:t>
            </a:r>
            <a:r>
              <a:rPr lang="en-GB" sz="2800" dirty="0"/>
              <a:t> </a:t>
            </a:r>
            <a:r>
              <a:rPr lang="en-GB" sz="2800" dirty="0" err="1"/>
              <a:t>kindel</a:t>
            </a:r>
            <a:r>
              <a:rPr lang="en-GB" sz="2800" dirty="0"/>
              <a:t> </a:t>
            </a:r>
            <a:r>
              <a:rPr lang="en-GB" sz="2800" dirty="0" err="1"/>
              <a:t>tegevus</a:t>
            </a:r>
            <a:r>
              <a:rPr lang="en-GB" sz="2800" dirty="0"/>
              <a:t> </a:t>
            </a:r>
            <a:r>
              <a:rPr lang="en-GB" sz="2800" dirty="0" err="1"/>
              <a:t>keelatud</a:t>
            </a:r>
            <a:r>
              <a:rPr lang="en-GB" sz="2800" dirty="0"/>
              <a:t>. 24.</a:t>
            </a:r>
            <a:r>
              <a:rPr lang="et-EE" sz="2800" dirty="0"/>
              <a:t> </a:t>
            </a:r>
            <a:r>
              <a:rPr lang="en-GB" sz="2800" dirty="0" err="1"/>
              <a:t>juunil</a:t>
            </a:r>
            <a:r>
              <a:rPr lang="en-GB" sz="2800" dirty="0"/>
              <a:t> </a:t>
            </a:r>
            <a:r>
              <a:rPr lang="en-GB" sz="2800" dirty="0" err="1"/>
              <a:t>aga</a:t>
            </a:r>
            <a:r>
              <a:rPr lang="en-GB" sz="2800" dirty="0"/>
              <a:t> </a:t>
            </a:r>
            <a:r>
              <a:rPr lang="en-GB" sz="2800" dirty="0" err="1"/>
              <a:t>legaliseeriti</a:t>
            </a:r>
            <a:r>
              <a:rPr lang="en-GB" sz="2800" dirty="0"/>
              <a:t> see </a:t>
            </a:r>
            <a:r>
              <a:rPr lang="en-GB" sz="2800" dirty="0" err="1"/>
              <a:t>tegevus</a:t>
            </a:r>
            <a:r>
              <a:rPr lang="en-GB" sz="2800" dirty="0"/>
              <a:t>. Saudi </a:t>
            </a:r>
            <a:r>
              <a:rPr lang="en-GB" sz="2800" dirty="0" err="1"/>
              <a:t>Araabia</a:t>
            </a:r>
            <a:r>
              <a:rPr lang="en-GB" sz="2800" dirty="0"/>
              <a:t> </a:t>
            </a:r>
            <a:r>
              <a:rPr lang="en-GB" sz="2800" dirty="0" err="1"/>
              <a:t>oli</a:t>
            </a:r>
            <a:r>
              <a:rPr lang="en-GB" sz="2800" dirty="0"/>
              <a:t> </a:t>
            </a:r>
            <a:r>
              <a:rPr lang="en-GB" sz="2800" dirty="0" err="1"/>
              <a:t>ainus</a:t>
            </a:r>
            <a:r>
              <a:rPr lang="en-GB" sz="2800" dirty="0"/>
              <a:t> </a:t>
            </a:r>
            <a:r>
              <a:rPr lang="en-GB" sz="2800" dirty="0" err="1"/>
              <a:t>riik</a:t>
            </a:r>
            <a:r>
              <a:rPr lang="en-GB" sz="2800" dirty="0"/>
              <a:t> </a:t>
            </a:r>
            <a:r>
              <a:rPr lang="en-GB" sz="2800" dirty="0" err="1"/>
              <a:t>maailmas</a:t>
            </a:r>
            <a:r>
              <a:rPr lang="en-GB" sz="2800" dirty="0"/>
              <a:t>, </a:t>
            </a:r>
            <a:r>
              <a:rPr lang="en-GB" sz="2800" dirty="0" err="1"/>
              <a:t>kus</a:t>
            </a:r>
            <a:r>
              <a:rPr lang="en-GB" sz="2800" dirty="0"/>
              <a:t> see </a:t>
            </a:r>
            <a:r>
              <a:rPr lang="en-GB" sz="2800" dirty="0" err="1"/>
              <a:t>tegevus</a:t>
            </a:r>
            <a:r>
              <a:rPr lang="en-GB" sz="2800" dirty="0"/>
              <a:t> </a:t>
            </a:r>
            <a:r>
              <a:rPr lang="en-GB" sz="2800" dirty="0" err="1"/>
              <a:t>naistele</a:t>
            </a:r>
            <a:r>
              <a:rPr lang="en-GB" sz="2800" dirty="0"/>
              <a:t> </a:t>
            </a:r>
            <a:r>
              <a:rPr lang="en-GB" sz="2800" dirty="0" err="1"/>
              <a:t>oli</a:t>
            </a:r>
            <a:r>
              <a:rPr lang="en-GB" sz="2800" dirty="0"/>
              <a:t> </a:t>
            </a:r>
            <a:r>
              <a:rPr lang="en-GB" sz="2800" dirty="0" err="1"/>
              <a:t>keelatud</a:t>
            </a:r>
            <a:r>
              <a:rPr lang="en-GB" sz="2800" dirty="0"/>
              <a:t>. Mis </a:t>
            </a:r>
            <a:r>
              <a:rPr lang="en-GB" sz="2800" dirty="0" err="1"/>
              <a:t>tegevusest</a:t>
            </a:r>
            <a:r>
              <a:rPr lang="en-GB" sz="2800" dirty="0"/>
              <a:t> </a:t>
            </a:r>
            <a:r>
              <a:rPr lang="en-GB" sz="2800" dirty="0" err="1"/>
              <a:t>käib</a:t>
            </a:r>
            <a:r>
              <a:rPr lang="en-GB" sz="2800" dirty="0"/>
              <a:t> </a:t>
            </a:r>
            <a:r>
              <a:rPr lang="en-GB" sz="2800" dirty="0" err="1"/>
              <a:t>jutt</a:t>
            </a:r>
            <a:r>
              <a:rPr lang="en-GB" sz="2800" dirty="0"/>
              <a:t>? 1p</a:t>
            </a:r>
          </a:p>
          <a:p>
            <a:r>
              <a:rPr lang="en-GB" sz="2800" dirty="0"/>
              <a:t>d)19.</a:t>
            </a:r>
            <a:r>
              <a:rPr lang="et-EE" sz="2800" dirty="0"/>
              <a:t> </a:t>
            </a:r>
            <a:r>
              <a:rPr lang="en-GB" sz="2800" dirty="0"/>
              <a:t>mail </a:t>
            </a:r>
            <a:r>
              <a:rPr lang="en-GB" sz="2800" dirty="0" err="1"/>
              <a:t>nägi</a:t>
            </a:r>
            <a:r>
              <a:rPr lang="en-GB" sz="2800" dirty="0"/>
              <a:t> </a:t>
            </a:r>
            <a:r>
              <a:rPr lang="en-GB" sz="2800" dirty="0" err="1"/>
              <a:t>seda</a:t>
            </a:r>
            <a:r>
              <a:rPr lang="en-GB" sz="2800" dirty="0"/>
              <a:t> </a:t>
            </a:r>
            <a:r>
              <a:rPr lang="en-GB" sz="2800" dirty="0" err="1"/>
              <a:t>sündmust</a:t>
            </a:r>
            <a:r>
              <a:rPr lang="en-GB" sz="2800" dirty="0"/>
              <a:t> </a:t>
            </a:r>
            <a:r>
              <a:rPr lang="en-GB" sz="2800" dirty="0" err="1"/>
              <a:t>umbkaudu</a:t>
            </a:r>
            <a:r>
              <a:rPr lang="en-GB" sz="2800" dirty="0"/>
              <a:t> 1.9 </a:t>
            </a:r>
            <a:r>
              <a:rPr lang="en-GB" sz="2800" dirty="0" err="1"/>
              <a:t>miljardit</a:t>
            </a:r>
            <a:r>
              <a:rPr lang="en-GB" sz="2800" dirty="0"/>
              <a:t> </a:t>
            </a:r>
            <a:r>
              <a:rPr lang="en-GB" sz="2800" dirty="0" err="1"/>
              <a:t>inimest</a:t>
            </a:r>
            <a:r>
              <a:rPr lang="en-GB" sz="2800" dirty="0"/>
              <a:t> </a:t>
            </a:r>
            <a:r>
              <a:rPr lang="en-GB" sz="2800" dirty="0" err="1"/>
              <a:t>üle</a:t>
            </a:r>
            <a:r>
              <a:rPr lang="en-GB" sz="2800" dirty="0"/>
              <a:t> </a:t>
            </a:r>
            <a:r>
              <a:rPr lang="en-GB" sz="2800" dirty="0" err="1"/>
              <a:t>kogu</a:t>
            </a:r>
            <a:r>
              <a:rPr lang="en-GB" sz="2800" dirty="0"/>
              <a:t> </a:t>
            </a:r>
            <a:r>
              <a:rPr lang="en-GB" sz="2800" dirty="0" err="1"/>
              <a:t>maailma</a:t>
            </a:r>
            <a:r>
              <a:rPr lang="en-GB" sz="2800" dirty="0"/>
              <a:t>. See </a:t>
            </a:r>
            <a:r>
              <a:rPr lang="en-GB" sz="2800" dirty="0" err="1"/>
              <a:t>toimus</a:t>
            </a:r>
            <a:r>
              <a:rPr lang="en-GB" sz="2800" dirty="0"/>
              <a:t> St. </a:t>
            </a:r>
            <a:r>
              <a:rPr lang="en-GB" sz="2800" dirty="0" err="1"/>
              <a:t>George’I</a:t>
            </a:r>
            <a:r>
              <a:rPr lang="en-GB" sz="2800" dirty="0"/>
              <a:t> </a:t>
            </a:r>
            <a:r>
              <a:rPr lang="en-GB" sz="2800" dirty="0" err="1"/>
              <a:t>kabelis</a:t>
            </a:r>
            <a:r>
              <a:rPr lang="en-GB" sz="2800" dirty="0"/>
              <a:t> </a:t>
            </a:r>
            <a:r>
              <a:rPr lang="en-GB" sz="2800" dirty="0" err="1"/>
              <a:t>Winsdori</a:t>
            </a:r>
            <a:r>
              <a:rPr lang="en-GB" sz="2800" dirty="0"/>
              <a:t> </a:t>
            </a:r>
            <a:r>
              <a:rPr lang="en-GB" sz="2800" dirty="0" err="1"/>
              <a:t>lossis</a:t>
            </a:r>
            <a:r>
              <a:rPr lang="en-GB" sz="2800" dirty="0"/>
              <a:t>. </a:t>
            </a:r>
            <a:r>
              <a:rPr lang="en-GB" sz="2800" dirty="0" err="1"/>
              <a:t>Ürituse</a:t>
            </a:r>
            <a:r>
              <a:rPr lang="en-GB" sz="2800" dirty="0"/>
              <a:t> </a:t>
            </a:r>
            <a:r>
              <a:rPr lang="en-GB" sz="2800" dirty="0" err="1"/>
              <a:t>kogu</a:t>
            </a:r>
            <a:r>
              <a:rPr lang="en-GB" sz="2800" dirty="0"/>
              <a:t> </a:t>
            </a:r>
            <a:r>
              <a:rPr lang="en-GB" sz="2800" dirty="0" err="1"/>
              <a:t>maksumus</a:t>
            </a:r>
            <a:r>
              <a:rPr lang="en-GB" sz="2800" dirty="0"/>
              <a:t> </a:t>
            </a:r>
            <a:r>
              <a:rPr lang="en-GB" sz="2800" dirty="0" err="1"/>
              <a:t>oli</a:t>
            </a:r>
            <a:r>
              <a:rPr lang="en-GB" sz="2800" dirty="0"/>
              <a:t> </a:t>
            </a:r>
            <a:r>
              <a:rPr lang="en-GB" sz="2800" dirty="0" err="1"/>
              <a:t>kokku</a:t>
            </a:r>
            <a:r>
              <a:rPr lang="en-GB" sz="2800" dirty="0"/>
              <a:t> </a:t>
            </a:r>
            <a:r>
              <a:rPr lang="en-GB" sz="2800" dirty="0" err="1"/>
              <a:t>umbes</a:t>
            </a:r>
            <a:r>
              <a:rPr lang="en-GB" sz="2800" dirty="0"/>
              <a:t> 32 </a:t>
            </a:r>
            <a:r>
              <a:rPr lang="en-GB" sz="2800" dirty="0" err="1"/>
              <a:t>miljonit</a:t>
            </a:r>
            <a:r>
              <a:rPr lang="en-GB" sz="2800" dirty="0"/>
              <a:t> </a:t>
            </a:r>
            <a:r>
              <a:rPr lang="en-GB" sz="2800" dirty="0" err="1"/>
              <a:t>Briti</a:t>
            </a:r>
            <a:r>
              <a:rPr lang="en-GB" sz="2800" dirty="0"/>
              <a:t> </a:t>
            </a:r>
            <a:r>
              <a:rPr lang="en-GB" sz="2800" dirty="0" err="1"/>
              <a:t>naela</a:t>
            </a:r>
            <a:r>
              <a:rPr lang="en-GB" sz="2800" dirty="0"/>
              <a:t>. </a:t>
            </a:r>
            <a:r>
              <a:rPr lang="en-GB" sz="2800" dirty="0" err="1"/>
              <a:t>Millest</a:t>
            </a:r>
            <a:r>
              <a:rPr lang="en-GB" sz="2800" dirty="0"/>
              <a:t> </a:t>
            </a:r>
            <a:r>
              <a:rPr lang="en-GB" sz="2800" dirty="0" err="1"/>
              <a:t>käib</a:t>
            </a:r>
            <a:r>
              <a:rPr lang="en-GB" sz="2800" dirty="0"/>
              <a:t> </a:t>
            </a:r>
            <a:r>
              <a:rPr lang="en-GB" sz="2800" dirty="0" err="1"/>
              <a:t>jutt</a:t>
            </a:r>
            <a:r>
              <a:rPr lang="en-GB" sz="2800" dirty="0"/>
              <a:t>? 1p</a:t>
            </a:r>
          </a:p>
        </p:txBody>
      </p:sp>
    </p:spTree>
    <p:extLst>
      <p:ext uri="{BB962C8B-B14F-4D97-AF65-F5344CB8AC3E}">
        <p14:creationId xmlns:p14="http://schemas.microsoft.com/office/powerpoint/2010/main" val="369028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9543-F3D7-47AE-B2F4-B80B8F9406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EF13B-6CAF-47B8-9109-74FBDB01F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Neljas</a:t>
            </a:r>
            <a:r>
              <a:rPr lang="en-GB" dirty="0"/>
              <a:t>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30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a)</a:t>
            </a:r>
            <a:r>
              <a:rPr lang="et-EE" sz="2400" dirty="0"/>
              <a:t> Millistel olümpiamängudel oli esmakordselt: elektrooniline ajamõõtmine</a:t>
            </a:r>
            <a:r>
              <a:rPr lang="en-GB" sz="2400" dirty="0"/>
              <a:t>, </a:t>
            </a:r>
            <a:r>
              <a:rPr lang="et-EE" sz="2400" dirty="0"/>
              <a:t>finišifoto</a:t>
            </a:r>
            <a:r>
              <a:rPr lang="en-GB" sz="2400" dirty="0"/>
              <a:t>, </a:t>
            </a:r>
            <a:r>
              <a:rPr lang="et-EE" sz="2400" dirty="0"/>
              <a:t>kolmeastmeline pjedestaal</a:t>
            </a:r>
            <a:r>
              <a:rPr lang="en-GB" sz="2400" dirty="0"/>
              <a:t>, </a:t>
            </a:r>
            <a:r>
              <a:rPr lang="et-EE" sz="2400" dirty="0"/>
              <a:t>võitjale ta kodumaa hümni mängimine</a:t>
            </a:r>
            <a:r>
              <a:rPr lang="en-GB" sz="2400" dirty="0"/>
              <a:t>, </a:t>
            </a:r>
            <a:r>
              <a:rPr lang="et-EE" sz="2400" dirty="0"/>
              <a:t>mastis medaliomanike riikide lipud</a:t>
            </a:r>
            <a:r>
              <a:rPr lang="en-GB" sz="2400" dirty="0"/>
              <a:t>, </a:t>
            </a:r>
            <a:r>
              <a:rPr lang="et-EE" sz="2400" dirty="0"/>
              <a:t>spetsiaalselt ehitatud olümpiküla</a:t>
            </a:r>
            <a:r>
              <a:rPr lang="en-GB" sz="2400" dirty="0"/>
              <a:t>? 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1932 Los Angeles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1936 Berliin 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1952 Helsingi 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2400" dirty="0"/>
              <a:t>1956 Melbourne</a:t>
            </a:r>
            <a:endParaRPr lang="en-GB" sz="2400" dirty="0"/>
          </a:p>
          <a:p>
            <a:r>
              <a:rPr lang="en-GB" sz="2400" dirty="0"/>
              <a:t>b)</a:t>
            </a:r>
            <a:r>
              <a:rPr lang="et-EE" sz="2400" dirty="0"/>
              <a:t> Millise USA linna korvpallimeeskond kandis esialgselt nime </a:t>
            </a:r>
            <a:r>
              <a:rPr lang="et-EE" sz="2400" i="1" dirty="0"/>
              <a:t>Knickerbockers,</a:t>
            </a:r>
            <a:r>
              <a:rPr lang="et-EE" sz="2400" dirty="0"/>
              <a:t> mis tuletati hollandlaste vanamoeliste allapoole põlvi ulatavate avarate meestepükste järgi? </a:t>
            </a:r>
            <a:r>
              <a:rPr lang="en-GB" sz="2400" dirty="0"/>
              <a:t>1p</a:t>
            </a:r>
          </a:p>
        </p:txBody>
      </p:sp>
    </p:spTree>
    <p:extLst>
      <p:ext uri="{BB962C8B-B14F-4D97-AF65-F5344CB8AC3E}">
        <p14:creationId xmlns:p14="http://schemas.microsoft.com/office/powerpoint/2010/main" val="406315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489554" cy="5355809"/>
          </a:xfrm>
        </p:spPr>
        <p:txBody>
          <a:bodyPr>
            <a:normAutofit/>
          </a:bodyPr>
          <a:lstStyle/>
          <a:p>
            <a:r>
              <a:rPr lang="en-GB" sz="2800" dirty="0"/>
              <a:t>c</a:t>
            </a:r>
            <a:r>
              <a:rPr lang="en-GB" sz="2400" dirty="0"/>
              <a:t>)</a:t>
            </a:r>
            <a:r>
              <a:rPr lang="et-EE" sz="2400" dirty="0"/>
              <a:t> Esimese kuldmedal taliolümpiamängudelt kuulub ameeriklasele Charles Jewtraw</a:t>
            </a:r>
            <a:r>
              <a:rPr lang="et-EE" sz="2400" b="1" dirty="0"/>
              <a:t>´</a:t>
            </a:r>
            <a:r>
              <a:rPr lang="et-EE" sz="2400" dirty="0"/>
              <a:t>le, kes võitis ajaga 44,0 esimese ala 1924</a:t>
            </a:r>
            <a:r>
              <a:rPr lang="et-EE" sz="2400" b="1" dirty="0"/>
              <a:t>.</a:t>
            </a:r>
            <a:r>
              <a:rPr lang="et-EE" sz="2400" dirty="0"/>
              <a:t> aasta taliolümpial.</a:t>
            </a:r>
            <a:r>
              <a:rPr lang="et-EE" sz="2400" b="1" dirty="0"/>
              <a:t> </a:t>
            </a:r>
            <a:r>
              <a:rPr lang="et-EE" sz="2400" dirty="0"/>
              <a:t>Mis spordialal?</a:t>
            </a:r>
            <a:r>
              <a:rPr lang="en-GB" sz="2400" dirty="0"/>
              <a:t> 1p</a:t>
            </a:r>
          </a:p>
          <a:p>
            <a:r>
              <a:rPr lang="en-GB" sz="2400" dirty="0"/>
              <a:t>d) Roger Federer on </a:t>
            </a:r>
            <a:r>
              <a:rPr lang="en-GB" sz="2400" dirty="0" err="1"/>
              <a:t>tennise</a:t>
            </a:r>
            <a:r>
              <a:rPr lang="en-GB" sz="2400" dirty="0"/>
              <a:t> </a:t>
            </a:r>
            <a:r>
              <a:rPr lang="en-GB" sz="2400" dirty="0" err="1"/>
              <a:t>tippsportlane</a:t>
            </a:r>
            <a:r>
              <a:rPr lang="en-GB" sz="2400" dirty="0"/>
              <a:t>, </a:t>
            </a:r>
            <a:r>
              <a:rPr lang="et-EE" sz="2400" dirty="0"/>
              <a:t> </a:t>
            </a:r>
            <a:r>
              <a:rPr lang="en-GB" sz="2400" dirty="0" err="1"/>
              <a:t>kes</a:t>
            </a:r>
            <a:r>
              <a:rPr lang="en-GB" sz="2400" dirty="0"/>
              <a:t> </a:t>
            </a:r>
            <a:r>
              <a:rPr lang="en-GB" sz="2400" dirty="0" err="1"/>
              <a:t>praegu</a:t>
            </a:r>
            <a:r>
              <a:rPr lang="en-GB" sz="2400" dirty="0"/>
              <a:t> on ATP </a:t>
            </a:r>
            <a:r>
              <a:rPr lang="en-GB" sz="2400" dirty="0" err="1"/>
              <a:t>edetabelis</a:t>
            </a:r>
            <a:r>
              <a:rPr lang="en-GB" sz="2400" dirty="0"/>
              <a:t> </a:t>
            </a:r>
            <a:r>
              <a:rPr lang="en-GB" sz="2400" dirty="0" err="1"/>
              <a:t>kolmandal</a:t>
            </a:r>
            <a:r>
              <a:rPr lang="en-GB" sz="2400" dirty="0"/>
              <a:t> </a:t>
            </a:r>
            <a:r>
              <a:rPr lang="en-GB" sz="2400" dirty="0" err="1"/>
              <a:t>kohal</a:t>
            </a:r>
            <a:r>
              <a:rPr lang="en-GB" sz="2400" dirty="0"/>
              <a:t>. </a:t>
            </a:r>
            <a:r>
              <a:rPr lang="en-GB" sz="2400" dirty="0" err="1"/>
              <a:t>Tema</a:t>
            </a:r>
            <a:r>
              <a:rPr lang="en-GB" sz="2400" dirty="0"/>
              <a:t> </a:t>
            </a:r>
            <a:r>
              <a:rPr lang="en-GB" sz="2400" dirty="0" err="1"/>
              <a:t>kodumaa</a:t>
            </a:r>
            <a:r>
              <a:rPr lang="en-GB" sz="2400" dirty="0"/>
              <a:t> on ka </a:t>
            </a:r>
            <a:r>
              <a:rPr lang="en-GB" sz="2400" dirty="0" err="1"/>
              <a:t>korraldanud</a:t>
            </a:r>
            <a:r>
              <a:rPr lang="en-GB" sz="2400" dirty="0"/>
              <a:t> 1954 </a:t>
            </a:r>
            <a:r>
              <a:rPr lang="en-GB" sz="2400" dirty="0" err="1"/>
              <a:t>aasta</a:t>
            </a:r>
            <a:r>
              <a:rPr lang="en-GB" sz="2400" dirty="0"/>
              <a:t> </a:t>
            </a:r>
            <a:r>
              <a:rPr lang="en-GB" sz="2400" dirty="0" err="1"/>
              <a:t>jalgpalli</a:t>
            </a:r>
            <a:r>
              <a:rPr lang="en-GB" sz="2400" dirty="0"/>
              <a:t> </a:t>
            </a:r>
            <a:r>
              <a:rPr lang="en-GB" sz="2400" dirty="0" err="1"/>
              <a:t>maailmameistrivõistlused</a:t>
            </a:r>
            <a:r>
              <a:rPr lang="en-GB" sz="2400" dirty="0"/>
              <a:t>. </a:t>
            </a:r>
            <a:r>
              <a:rPr lang="et-EE" sz="2400" dirty="0"/>
              <a:t> </a:t>
            </a:r>
            <a:r>
              <a:rPr lang="en-GB" sz="2400" dirty="0" err="1"/>
              <a:t>Kuigi</a:t>
            </a:r>
            <a:r>
              <a:rPr lang="en-GB" sz="2400" dirty="0"/>
              <a:t> see </a:t>
            </a:r>
            <a:r>
              <a:rPr lang="en-GB" sz="2400" dirty="0" err="1"/>
              <a:t>riik</a:t>
            </a:r>
            <a:r>
              <a:rPr lang="en-GB" sz="2400" dirty="0"/>
              <a:t> on </a:t>
            </a:r>
            <a:r>
              <a:rPr lang="en-GB" sz="2400" dirty="0" err="1"/>
              <a:t>osaliselt</a:t>
            </a:r>
            <a:r>
              <a:rPr lang="en-GB" sz="2400" dirty="0"/>
              <a:t> </a:t>
            </a:r>
            <a:r>
              <a:rPr lang="en-GB" sz="2400" dirty="0" err="1"/>
              <a:t>mägine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kliima</a:t>
            </a:r>
            <a:r>
              <a:rPr lang="en-GB" sz="2400" dirty="0"/>
              <a:t> seal </a:t>
            </a:r>
            <a:r>
              <a:rPr lang="en-GB" sz="2400" dirty="0" err="1"/>
              <a:t>sobilik</a:t>
            </a:r>
            <a:r>
              <a:rPr lang="en-GB" sz="2400" dirty="0"/>
              <a:t> </a:t>
            </a:r>
            <a:r>
              <a:rPr lang="en-GB" sz="2400" dirty="0" err="1"/>
              <a:t>talispordiks</a:t>
            </a:r>
            <a:r>
              <a:rPr lang="en-GB" sz="2400" dirty="0"/>
              <a:t>, </a:t>
            </a:r>
            <a:r>
              <a:rPr lang="et-EE" sz="2400" dirty="0"/>
              <a:t> </a:t>
            </a:r>
            <a:r>
              <a:rPr lang="en-GB" sz="2400" dirty="0"/>
              <a:t>on see </a:t>
            </a:r>
            <a:r>
              <a:rPr lang="en-GB" sz="2400" dirty="0" err="1"/>
              <a:t>riik</a:t>
            </a:r>
            <a:r>
              <a:rPr lang="en-GB" sz="2400" dirty="0"/>
              <a:t> </a:t>
            </a:r>
            <a:r>
              <a:rPr lang="en-GB" sz="2400" dirty="0" err="1"/>
              <a:t>tuntud</a:t>
            </a:r>
            <a:r>
              <a:rPr lang="en-GB" sz="2400" dirty="0"/>
              <a:t> just </a:t>
            </a:r>
            <a:r>
              <a:rPr lang="en-GB" sz="2400" dirty="0" err="1"/>
              <a:t>jalgpalli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jäähoki</a:t>
            </a:r>
            <a:r>
              <a:rPr lang="en-GB" sz="2400" dirty="0"/>
              <a:t> </a:t>
            </a:r>
            <a:r>
              <a:rPr lang="en-GB" sz="2400" dirty="0" err="1"/>
              <a:t>poolest</a:t>
            </a:r>
            <a:r>
              <a:rPr lang="en-GB" sz="2400" dirty="0"/>
              <a:t>. </a:t>
            </a:r>
            <a:r>
              <a:rPr lang="et-EE" sz="2400" dirty="0"/>
              <a:t> </a:t>
            </a:r>
            <a:r>
              <a:rPr lang="en-GB" sz="2400" dirty="0" err="1"/>
              <a:t>Selle</a:t>
            </a:r>
            <a:r>
              <a:rPr lang="en-GB" sz="2400" dirty="0"/>
              <a:t> </a:t>
            </a:r>
            <a:r>
              <a:rPr lang="en-GB" sz="2400" dirty="0" err="1"/>
              <a:t>riigi</a:t>
            </a:r>
            <a:r>
              <a:rPr lang="en-GB" sz="2400" dirty="0"/>
              <a:t> </a:t>
            </a:r>
            <a:r>
              <a:rPr lang="en-GB" sz="2400" dirty="0" err="1"/>
              <a:t>rahvussport</a:t>
            </a:r>
            <a:r>
              <a:rPr lang="en-GB" sz="2400" dirty="0"/>
              <a:t> on </a:t>
            </a:r>
            <a:r>
              <a:rPr lang="en-GB" sz="2400" dirty="0" err="1"/>
              <a:t>Schwingen</a:t>
            </a:r>
            <a:r>
              <a:rPr lang="en-GB" sz="2400" dirty="0"/>
              <a:t>,</a:t>
            </a:r>
            <a:r>
              <a:rPr lang="et-EE" sz="2400" dirty="0"/>
              <a:t> </a:t>
            </a:r>
            <a:r>
              <a:rPr lang="en-GB" sz="2400" dirty="0" err="1"/>
              <a:t>mis</a:t>
            </a:r>
            <a:r>
              <a:rPr lang="en-GB" sz="2400" dirty="0"/>
              <a:t> </a:t>
            </a:r>
            <a:r>
              <a:rPr lang="en-GB" sz="2400" dirty="0" err="1"/>
              <a:t>tähendaks</a:t>
            </a:r>
            <a:r>
              <a:rPr lang="en-GB" sz="2400" dirty="0"/>
              <a:t> </a:t>
            </a:r>
            <a:r>
              <a:rPr lang="en-GB" sz="2400" dirty="0" err="1"/>
              <a:t>tõlkes</a:t>
            </a:r>
            <a:r>
              <a:rPr lang="en-GB" sz="2400" dirty="0"/>
              <a:t> … </a:t>
            </a:r>
            <a:r>
              <a:rPr lang="en-GB" sz="2400" dirty="0" err="1"/>
              <a:t>maadlus</a:t>
            </a:r>
            <a:r>
              <a:rPr lang="en-GB" sz="2400" dirty="0"/>
              <a:t>.  (</a:t>
            </a:r>
            <a:r>
              <a:rPr lang="en-GB" sz="2400" dirty="0" err="1"/>
              <a:t>Lüngas</a:t>
            </a:r>
            <a:r>
              <a:rPr lang="en-GB" sz="2400" dirty="0"/>
              <a:t> on se</a:t>
            </a:r>
            <a:r>
              <a:rPr lang="et-EE" sz="2400" dirty="0"/>
              <a:t>lle riigi nimi.</a:t>
            </a:r>
            <a:r>
              <a:rPr lang="en-GB" sz="2400" dirty="0"/>
              <a:t>) </a:t>
            </a:r>
            <a:r>
              <a:rPr lang="en-GB" sz="2400" dirty="0" err="1"/>
              <a:t>Mis</a:t>
            </a:r>
            <a:r>
              <a:rPr lang="en-GB" sz="2400" dirty="0"/>
              <a:t> </a:t>
            </a:r>
            <a:r>
              <a:rPr lang="en-GB" sz="2400" dirty="0" err="1"/>
              <a:t>riigist</a:t>
            </a:r>
            <a:r>
              <a:rPr lang="en-GB" sz="2400" dirty="0"/>
              <a:t> </a:t>
            </a:r>
            <a:r>
              <a:rPr lang="en-GB" sz="2400" dirty="0" err="1"/>
              <a:t>käib</a:t>
            </a:r>
            <a:r>
              <a:rPr lang="en-GB" sz="2400" dirty="0"/>
              <a:t> </a:t>
            </a:r>
            <a:r>
              <a:rPr lang="en-GB" sz="2400" dirty="0" err="1"/>
              <a:t>jutt</a:t>
            </a:r>
            <a:r>
              <a:rPr lang="en-GB" sz="2400" dirty="0"/>
              <a:t>? 1p  </a:t>
            </a:r>
          </a:p>
        </p:txBody>
      </p:sp>
    </p:spTree>
    <p:extLst>
      <p:ext uri="{BB962C8B-B14F-4D97-AF65-F5344CB8AC3E}">
        <p14:creationId xmlns:p14="http://schemas.microsoft.com/office/powerpoint/2010/main" val="63475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AA0C8-DAB8-45D8-81D1-D3360F18B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Muusika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5C720-5739-46F3-9108-BCAB47312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Viies</a:t>
            </a:r>
            <a:r>
              <a:rPr lang="en-GB" dirty="0"/>
              <a:t>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802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800" dirty="0"/>
              <a:t>a) </a:t>
            </a:r>
            <a:r>
              <a:rPr lang="en-GB" sz="2800" dirty="0" err="1"/>
              <a:t>Kuulake</a:t>
            </a:r>
            <a:r>
              <a:rPr lang="en-GB" sz="2800" dirty="0"/>
              <a:t> </a:t>
            </a:r>
            <a:r>
              <a:rPr lang="en-GB" sz="2800" dirty="0" err="1"/>
              <a:t>pala</a:t>
            </a:r>
            <a:r>
              <a:rPr lang="en-GB" sz="2800" dirty="0"/>
              <a:t> </a:t>
            </a:r>
            <a:r>
              <a:rPr lang="en-GB" sz="2800" dirty="0" err="1"/>
              <a:t>ja</a:t>
            </a:r>
            <a:r>
              <a:rPr lang="en-GB" sz="2800" dirty="0"/>
              <a:t> </a:t>
            </a:r>
            <a:r>
              <a:rPr lang="en-GB" sz="2800" dirty="0" err="1"/>
              <a:t>arvake</a:t>
            </a:r>
            <a:r>
              <a:rPr lang="en-GB" sz="2800" dirty="0"/>
              <a:t> </a:t>
            </a:r>
            <a:r>
              <a:rPr lang="en-GB" sz="2800" dirty="0" err="1"/>
              <a:t>ära</a:t>
            </a:r>
            <a:r>
              <a:rPr lang="en-GB" sz="2800" dirty="0"/>
              <a:t> loo </a:t>
            </a:r>
            <a:r>
              <a:rPr lang="en-GB" sz="2800" dirty="0" err="1"/>
              <a:t>pealkiri</a:t>
            </a:r>
            <a:r>
              <a:rPr lang="en-GB" sz="2800" dirty="0"/>
              <a:t> </a:t>
            </a:r>
            <a:r>
              <a:rPr lang="en-GB" sz="2800" dirty="0" err="1"/>
              <a:t>ja</a:t>
            </a:r>
            <a:r>
              <a:rPr lang="en-GB" sz="2800" dirty="0"/>
              <a:t> </a:t>
            </a:r>
            <a:r>
              <a:rPr lang="en-GB" sz="2800" dirty="0" err="1"/>
              <a:t>esitaja</a:t>
            </a:r>
            <a:r>
              <a:rPr lang="en-GB" sz="2800" dirty="0"/>
              <a:t>(d). 4p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AFCBB267-E3CA-4FCB-BD6E-1BA9FD590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358" y="1898301"/>
            <a:ext cx="3743848" cy="374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nsparent music">
            <a:extLst>
              <a:ext uri="{FF2B5EF4-FFF2-40B4-BE49-F238E27FC236}">
                <a16:creationId xmlns:a16="http://schemas.microsoft.com/office/drawing/2014/main" id="{9B0EF124-1AA6-4BEA-9D70-13DB95D9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337" y="2805796"/>
            <a:ext cx="6925303" cy="389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25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F252-4FEB-41B2-83B2-D0986FAA9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 err="1"/>
              <a:t>Loodusteadused</a:t>
            </a:r>
            <a:endParaRPr lang="en-GB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38F40C-59EB-4B5D-8D94-DF62E6327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Kuues</a:t>
            </a:r>
            <a:r>
              <a:rPr lang="en-GB" dirty="0"/>
              <a:t>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307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800" dirty="0"/>
              <a:t>a)</a:t>
            </a:r>
            <a:r>
              <a:rPr lang="et-EE" sz="2800" b="1" dirty="0"/>
              <a:t> </a:t>
            </a:r>
            <a:r>
              <a:rPr lang="et-EE" sz="2800" dirty="0"/>
              <a:t>Itaalia, Poola, Rootsi, Soome, Inglismaa</a:t>
            </a:r>
            <a:r>
              <a:rPr lang="en-GB" sz="2800" dirty="0"/>
              <a:t>.</a:t>
            </a:r>
            <a:r>
              <a:rPr lang="et-EE" sz="2800" dirty="0"/>
              <a:t> Milline neist riikidest on väikseima ja milline suurima pindalaga</a:t>
            </a:r>
            <a:r>
              <a:rPr lang="en-GB" sz="2800" dirty="0"/>
              <a:t>? 1p</a:t>
            </a:r>
          </a:p>
          <a:p>
            <a:r>
              <a:rPr lang="en-GB" sz="2800" dirty="0"/>
              <a:t>b) </a:t>
            </a:r>
            <a:r>
              <a:rPr lang="et-EE" sz="2800" dirty="0"/>
              <a:t>Võrtsjärv on ühe variandi järgi saanud oma nime sõnast «võrrits». Mis on võrrits?</a:t>
            </a:r>
            <a:r>
              <a:rPr lang="en-GB" sz="2800" dirty="0"/>
              <a:t> 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dirty="0"/>
              <a:t>virts (vedel sõnnik)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dirty="0"/>
              <a:t>pilliroog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2800" dirty="0"/>
              <a:t>pajuvõsa 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viljandlane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455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800" dirty="0"/>
              <a:t>c)</a:t>
            </a:r>
            <a:r>
              <a:rPr lang="et-EE" sz="2800" dirty="0"/>
              <a:t> See lind, kes kannab ka nime metsavaht, on meie arvukaim haudelind. Eestis pesitseb neid kuni 3 miljonit paari. Mis lind see on?</a:t>
            </a:r>
            <a:r>
              <a:rPr lang="en-GB" sz="2800" dirty="0"/>
              <a:t> 1p</a:t>
            </a:r>
          </a:p>
          <a:p>
            <a:pPr lvl="0"/>
            <a:r>
              <a:rPr lang="en-GB" sz="2800" dirty="0"/>
              <a:t>d)</a:t>
            </a:r>
            <a:r>
              <a:rPr lang="et-EE" dirty="0"/>
              <a:t> </a:t>
            </a:r>
            <a:r>
              <a:rPr lang="et-EE" sz="2800" dirty="0"/>
              <a:t>Seoses sõjaliste operatsioonidega Iraagis korraldati täiskasvanud ameeriklaste hulgas küsitlus, milles kontrolliti nende geograafia- alaseid teadmisi. Mitu % küsitletud ameeriklastest suutsid  maakaardilt leida Iraagi riigi?</a:t>
            </a:r>
            <a:r>
              <a:rPr lang="en-GB" sz="2800" dirty="0"/>
              <a:t> 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b="1" dirty="0"/>
              <a:t>15</a:t>
            </a:r>
            <a:r>
              <a:rPr lang="en-GB" sz="2800" b="1" dirty="0"/>
              <a:t> %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b="1" dirty="0"/>
              <a:t>35</a:t>
            </a:r>
            <a:r>
              <a:rPr lang="en-GB" sz="2800" b="1" dirty="0"/>
              <a:t> %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2800" b="1" dirty="0"/>
              <a:t>65</a:t>
            </a:r>
            <a:r>
              <a:rPr lang="en-GB" sz="2800" b="1" dirty="0"/>
              <a:t> %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43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7DC4-4C43-45B7-9D46-6D14A2F3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Reeglid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täpsustused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025F-EDF4-43A8-92F7-E9D33EC87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/>
              <a:t>Tiimidevaheline</a:t>
            </a:r>
            <a:r>
              <a:rPr lang="en-GB" sz="2800" dirty="0"/>
              <a:t> </a:t>
            </a:r>
            <a:r>
              <a:rPr lang="en-GB" sz="2800" dirty="0" err="1"/>
              <a:t>koostöö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KEELATUD </a:t>
            </a:r>
          </a:p>
          <a:p>
            <a:r>
              <a:rPr lang="en-GB" sz="2800" dirty="0" err="1"/>
              <a:t>Iga</a:t>
            </a:r>
            <a:r>
              <a:rPr lang="en-GB" sz="2800" dirty="0"/>
              <a:t> </a:t>
            </a:r>
            <a:r>
              <a:rPr lang="en-GB" sz="2800" dirty="0" err="1"/>
              <a:t>teema</a:t>
            </a:r>
            <a:r>
              <a:rPr lang="en-GB" sz="2800" dirty="0"/>
              <a:t> </a:t>
            </a:r>
            <a:r>
              <a:rPr lang="en-GB" sz="2800" dirty="0" err="1"/>
              <a:t>kohta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accent3"/>
                </a:solidFill>
              </a:rPr>
              <a:t>4 </a:t>
            </a:r>
            <a:r>
              <a:rPr lang="en-GB" sz="2800" dirty="0" err="1">
                <a:solidFill>
                  <a:schemeClr val="accent3"/>
                </a:solidFill>
              </a:rPr>
              <a:t>küsimust</a:t>
            </a:r>
            <a:r>
              <a:rPr lang="en-GB" sz="2800" dirty="0"/>
              <a:t>, </a:t>
            </a:r>
            <a:r>
              <a:rPr lang="en-GB" sz="2800" dirty="0" err="1"/>
              <a:t>vastamiseks</a:t>
            </a:r>
            <a:r>
              <a:rPr lang="en-GB" sz="2800" dirty="0"/>
              <a:t> </a:t>
            </a:r>
            <a:r>
              <a:rPr lang="en-GB" sz="2800" dirty="0" err="1"/>
              <a:t>aega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accent3"/>
                </a:solidFill>
              </a:rPr>
              <a:t>4 </a:t>
            </a:r>
            <a:r>
              <a:rPr lang="en-GB" sz="2800" dirty="0" err="1">
                <a:solidFill>
                  <a:schemeClr val="accent3"/>
                </a:solidFill>
              </a:rPr>
              <a:t>minutit</a:t>
            </a:r>
            <a:endParaRPr lang="en-GB" sz="2800" dirty="0">
              <a:solidFill>
                <a:schemeClr val="accent3"/>
              </a:solidFill>
            </a:endParaRPr>
          </a:p>
          <a:p>
            <a:r>
              <a:rPr lang="en-GB" sz="2800" dirty="0" err="1"/>
              <a:t>Abivahendid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KEELATUD</a:t>
            </a:r>
          </a:p>
          <a:p>
            <a:r>
              <a:rPr lang="en-GB" sz="2800" dirty="0" err="1"/>
              <a:t>Iga</a:t>
            </a:r>
            <a:r>
              <a:rPr lang="en-GB" sz="2800" dirty="0"/>
              <a:t> </a:t>
            </a:r>
            <a:r>
              <a:rPr lang="en-GB" sz="2800" dirty="0" err="1"/>
              <a:t>teema</a:t>
            </a:r>
            <a:r>
              <a:rPr lang="en-GB" sz="2800" dirty="0"/>
              <a:t> </a:t>
            </a:r>
            <a:r>
              <a:rPr lang="en-GB" sz="2800" dirty="0" err="1"/>
              <a:t>annab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en-GB" sz="2800" dirty="0" err="1">
                <a:solidFill>
                  <a:schemeClr val="accent1">
                    <a:lumMod val="50000"/>
                  </a:schemeClr>
                </a:solidFill>
              </a:rPr>
              <a:t>punkti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1204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3015-AFB3-41BF-8FF3-1500F6CD0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Varia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882B9-4A7F-478D-B3F4-085EBF205F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seitsmes</a:t>
            </a:r>
            <a:r>
              <a:rPr lang="en-GB" dirty="0"/>
              <a:t>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557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805996"/>
          </a:xfrm>
        </p:spPr>
        <p:txBody>
          <a:bodyPr>
            <a:noAutofit/>
          </a:bodyPr>
          <a:lstStyle/>
          <a:p>
            <a:r>
              <a:rPr lang="en-GB" sz="2400" dirty="0"/>
              <a:t>a)</a:t>
            </a:r>
            <a:r>
              <a:rPr lang="et-EE" sz="2400" dirty="0"/>
              <a:t> Briti Nõukogu vahendusel selgitati Inglismaa ilusaim sõna. </a:t>
            </a:r>
            <a:r>
              <a:rPr lang="en-GB" sz="2400" dirty="0"/>
              <a:t> </a:t>
            </a:r>
            <a:r>
              <a:rPr lang="et-EE" sz="2400" dirty="0"/>
              <a:t>Alltoodud sõnu võib nimetada isegi maailma ilusaimateks ingliskeelseteks sõnadeks, sest küsitlus toimus 102 mitteingliskeelses riigis.</a:t>
            </a:r>
            <a:r>
              <a:rPr lang="en-GB" sz="2400" dirty="0"/>
              <a:t> </a:t>
            </a:r>
            <a:r>
              <a:rPr lang="et-EE" sz="2400" dirty="0"/>
              <a:t>Milline sõna alltoodutest oli ilusaim?</a:t>
            </a:r>
            <a:r>
              <a:rPr lang="en-GB" sz="2400" dirty="0"/>
              <a:t> 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400" dirty="0"/>
              <a:t>e</a:t>
            </a:r>
            <a:r>
              <a:rPr lang="et-EE" sz="2400" dirty="0"/>
              <a:t>ternity</a:t>
            </a:r>
            <a:r>
              <a:rPr lang="en-GB" sz="2400" dirty="0"/>
              <a:t>-</a:t>
            </a:r>
            <a:r>
              <a:rPr lang="et-EE" sz="2400" dirty="0"/>
              <a:t> 	igavik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love- 	armastus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mother -  	ema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passion -  	kirg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2400" dirty="0"/>
              <a:t>smile-  	naeratus</a:t>
            </a:r>
            <a:endParaRPr lang="en-GB" sz="2400" dirty="0"/>
          </a:p>
          <a:p>
            <a:pPr lvl="0"/>
            <a:r>
              <a:rPr lang="en-GB" sz="2400" dirty="0"/>
              <a:t>b)</a:t>
            </a:r>
            <a:r>
              <a:rPr lang="et-EE" sz="2400" dirty="0"/>
              <a:t> Pildil on legendaarne  Trooja hobune, mille sisse varjunud sõdalased aitasid vallutada Trooja linna. Millise praeguse riigi territooriumil asuvad antiikse Trooja varemed?</a:t>
            </a:r>
            <a:r>
              <a:rPr lang="en-GB" sz="2400" dirty="0"/>
              <a:t> 1p</a:t>
            </a:r>
          </a:p>
          <a:p>
            <a:pPr marL="0" lvl="0" indent="0">
              <a:buNone/>
            </a:pPr>
            <a:r>
              <a:rPr lang="et-EE" sz="2200" dirty="0"/>
              <a:t>		</a:t>
            </a:r>
            <a:endParaRPr lang="en-GB" sz="2200" dirty="0"/>
          </a:p>
        </p:txBody>
      </p:sp>
      <p:pic>
        <p:nvPicPr>
          <p:cNvPr id="4" name="Picture 3" descr="Pildiotsingu trooja sÃµda tulemus">
            <a:extLst>
              <a:ext uri="{FF2B5EF4-FFF2-40B4-BE49-F238E27FC236}">
                <a16:creationId xmlns:a16="http://schemas.microsoft.com/office/drawing/2014/main" id="{914C0A94-3665-4A84-8BC7-AF83780436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133" y="1883823"/>
            <a:ext cx="4305300" cy="2389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85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Autofit/>
          </a:bodyPr>
          <a:lstStyle/>
          <a:p>
            <a:pPr lvl="0"/>
            <a:r>
              <a:rPr lang="en-GB" sz="2300" dirty="0"/>
              <a:t>c)</a:t>
            </a:r>
            <a:r>
              <a:rPr lang="et-EE" sz="2300" dirty="0"/>
              <a:t> Milliseid kahte alltoodud neljast raamatuväljaandest on tõlgitud kõige enamatesse erinevatesse võõrkeeltesse? </a:t>
            </a:r>
            <a:r>
              <a:rPr lang="en-GB" sz="2300" dirty="0"/>
              <a:t>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300" dirty="0"/>
              <a:t>Piiblit</a:t>
            </a:r>
            <a:endParaRPr lang="en-GB" sz="23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300" dirty="0"/>
              <a:t>H. C.  Anderseni muinasjutte</a:t>
            </a:r>
            <a:endParaRPr lang="en-GB" sz="23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300" dirty="0"/>
              <a:t>A. Christie kriminaalromaane</a:t>
            </a:r>
            <a:endParaRPr lang="en-GB" sz="23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2300" dirty="0"/>
              <a:t>J.  K. Rowlingi romaanisarja “Harry Potter” </a:t>
            </a:r>
            <a:endParaRPr lang="en-GB" sz="2300" dirty="0"/>
          </a:p>
          <a:p>
            <a:r>
              <a:rPr lang="en-GB" sz="2300" dirty="0"/>
              <a:t>d) </a:t>
            </a:r>
            <a:r>
              <a:rPr lang="et-EE" sz="2300" dirty="0"/>
              <a:t>John </a:t>
            </a:r>
            <a:r>
              <a:rPr lang="en-GB" sz="2300" dirty="0"/>
              <a:t>Lennon </a:t>
            </a:r>
            <a:r>
              <a:rPr lang="en-GB" sz="2300" dirty="0" err="1"/>
              <a:t>oli</a:t>
            </a:r>
            <a:r>
              <a:rPr lang="et-EE" sz="2300" dirty="0"/>
              <a:t> tuntud terava keele ja huumorimeelega. Legend pajatab nii, et ühel kontserdil ei halastanud ta ka kroonitud peade peale. Viimast lugu teadustades kutsus tollal 20-aastane Lennon publikut kaasa elama sõnadega:  “Teie seal odavamatel kohtadel lööge käsi kokku. Ülejäänud aga ... “ Mida soovitas Lennon teha esimestes ridades istuvatel kõrgetel külastajatel? </a:t>
            </a:r>
            <a:r>
              <a:rPr lang="en-GB" sz="2300" dirty="0"/>
              <a:t>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300" dirty="0"/>
              <a:t>istuge vaikselt</a:t>
            </a:r>
            <a:endParaRPr lang="en-GB" sz="23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300" dirty="0"/>
              <a:t>kõlistage oma kalliskividega</a:t>
            </a:r>
            <a:endParaRPr lang="en-GB" sz="23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2300" dirty="0"/>
              <a:t>võite ära minna	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5151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3BAD-16E9-4520-9BBC-4B7F15E27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Tehnika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teadus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2B17C-9A6D-4EE7-BB10-3A064438E7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Kaheksas</a:t>
            </a:r>
            <a:r>
              <a:rPr lang="en-GB" dirty="0"/>
              <a:t>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852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6116714"/>
          </a:xfrm>
        </p:spPr>
        <p:txBody>
          <a:bodyPr>
            <a:normAutofit/>
          </a:bodyPr>
          <a:lstStyle/>
          <a:p>
            <a:r>
              <a:rPr lang="en-GB" sz="2600" dirty="0"/>
              <a:t>a)</a:t>
            </a:r>
            <a:r>
              <a:rPr lang="et-EE" sz="2600" dirty="0"/>
              <a:t> </a:t>
            </a:r>
            <a:r>
              <a:rPr lang="en-GB" sz="2600" dirty="0"/>
              <a:t>M</a:t>
            </a:r>
            <a:r>
              <a:rPr lang="et-EE" sz="2600" dirty="0"/>
              <a:t>aailma esimene seeriaauto</a:t>
            </a:r>
            <a:r>
              <a:rPr lang="en-GB" sz="2600" dirty="0"/>
              <a:t> </a:t>
            </a:r>
            <a:r>
              <a:rPr lang="en-GB" sz="2600" dirty="0" err="1"/>
              <a:t>oli</a:t>
            </a:r>
            <a:r>
              <a:rPr lang="et-EE" sz="2600" dirty="0"/>
              <a:t> Ford Model T, hüüdnimega Tin Lizzie,</a:t>
            </a:r>
            <a:r>
              <a:rPr lang="et-EE" sz="2600" b="1" dirty="0"/>
              <a:t> </a:t>
            </a:r>
            <a:r>
              <a:rPr lang="et-EE" sz="2600" dirty="0"/>
              <a:t>mis tuli</a:t>
            </a:r>
            <a:r>
              <a:rPr lang="et-EE" sz="2600" b="1" dirty="0"/>
              <a:t> </a:t>
            </a:r>
            <a:r>
              <a:rPr lang="et-EE" sz="2600" dirty="0"/>
              <a:t>müügile 1908. aastal</a:t>
            </a:r>
            <a:r>
              <a:rPr lang="en-GB" sz="2600" dirty="0"/>
              <a:t>.</a:t>
            </a:r>
            <a:r>
              <a:rPr lang="et-EE" sz="2600" dirty="0"/>
              <a:t> Selle auto seeriatootmine lõpetati 1927. a</a:t>
            </a:r>
            <a:r>
              <a:rPr lang="en-GB" sz="2600" dirty="0" err="1"/>
              <a:t>astal</a:t>
            </a:r>
            <a:r>
              <a:rPr lang="et-EE" sz="2600" dirty="0"/>
              <a:t> ja seda mudelit oli selleks ajaks valmistatud enam kui</a:t>
            </a:r>
            <a:r>
              <a:rPr lang="en-GB" sz="2600" dirty="0"/>
              <a:t> </a:t>
            </a:r>
            <a:r>
              <a:rPr lang="et-EE" sz="2600" dirty="0"/>
              <a:t>15 miljonit. Valige alltoodutest välja need </a:t>
            </a:r>
            <a:r>
              <a:rPr lang="en-GB" sz="2600" dirty="0"/>
              <a:t>2</a:t>
            </a:r>
            <a:r>
              <a:rPr lang="et-EE" sz="2600" dirty="0"/>
              <a:t> autot, mida on toodetud eelmainitud </a:t>
            </a:r>
            <a:r>
              <a:rPr lang="en-GB" sz="2600" dirty="0"/>
              <a:t>“</a:t>
            </a:r>
            <a:r>
              <a:rPr lang="et-EE" sz="2600" dirty="0"/>
              <a:t>Liisust</a:t>
            </a:r>
            <a:r>
              <a:rPr lang="en-GB" sz="2600" dirty="0"/>
              <a:t>”</a:t>
            </a:r>
            <a:r>
              <a:rPr lang="et-EE" sz="2600" dirty="0"/>
              <a:t> rohkem</a:t>
            </a:r>
            <a:r>
              <a:rPr lang="en-GB" sz="2600" dirty="0"/>
              <a:t>.</a:t>
            </a:r>
            <a:r>
              <a:rPr lang="et-EE" sz="2600" dirty="0"/>
              <a:t> </a:t>
            </a:r>
            <a:r>
              <a:rPr lang="en-GB" sz="2600" dirty="0"/>
              <a:t>1p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600" dirty="0"/>
              <a:t>Opel Astra</a:t>
            </a:r>
            <a:endParaRPr lang="en-GB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2600" dirty="0"/>
              <a:t>Volkswagen </a:t>
            </a:r>
            <a:r>
              <a:rPr lang="en-GB" sz="2600" dirty="0"/>
              <a:t>Beetle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600" dirty="0"/>
              <a:t>Toyota Corolla  </a:t>
            </a:r>
            <a:endParaRPr lang="en-GB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/>
              <a:t>Mercedes-Benz SLR McLaren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600" dirty="0"/>
              <a:t>Honda Civic</a:t>
            </a:r>
            <a:endParaRPr lang="en-GB" sz="2600" dirty="0"/>
          </a:p>
          <a:p>
            <a:r>
              <a:rPr lang="en-GB" sz="2600" dirty="0"/>
              <a:t>b)</a:t>
            </a:r>
            <a:r>
              <a:rPr lang="et-EE" sz="2400" dirty="0"/>
              <a:t> Mis ametimees oli vanadel aegadel pekker?</a:t>
            </a:r>
            <a:r>
              <a:rPr lang="en-GB" sz="2400" dirty="0"/>
              <a:t> 1p</a:t>
            </a:r>
          </a:p>
          <a:p>
            <a:pPr marL="0" indent="0">
              <a:buNone/>
            </a:pPr>
            <a:endParaRPr lang="en-GB" sz="26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23169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800" dirty="0"/>
              <a:t>c)</a:t>
            </a:r>
            <a:r>
              <a:rPr lang="et-EE" sz="2800" dirty="0"/>
              <a:t> Kui vähendatud mudeli järgi võrrelda maakera jalgpalliga, siis milline pall oleks sellise mastaabi korral Kuu?</a:t>
            </a:r>
            <a:r>
              <a:rPr lang="en-GB" sz="2800" dirty="0"/>
              <a:t> 1p</a:t>
            </a:r>
          </a:p>
          <a:p>
            <a:endParaRPr lang="en-GB" sz="2800" dirty="0"/>
          </a:p>
          <a:p>
            <a:r>
              <a:rPr lang="en-GB" sz="2800" dirty="0"/>
              <a:t>d)</a:t>
            </a:r>
            <a:r>
              <a:rPr lang="et-EE" sz="2800" dirty="0"/>
              <a:t> 12 sodiaagi tähtkuju kannavad nimesid </a:t>
            </a:r>
            <a:r>
              <a:rPr lang="et-EE" sz="2800" i="1" dirty="0"/>
              <a:t>Kalad, Sõnn</a:t>
            </a:r>
            <a:r>
              <a:rPr lang="et-EE" sz="2800" i="1"/>
              <a:t>, Kaksikud, Vähk</a:t>
            </a:r>
            <a:r>
              <a:rPr lang="et-EE" sz="2800"/>
              <a:t> </a:t>
            </a:r>
            <a:r>
              <a:rPr lang="et-EE" sz="2800" dirty="0"/>
              <a:t>jne. Selles 12 tähtkujus on kindlalt vaid üks eluta olend. Ka see küsitav tähtkuju oli varem elusolend, kes arvatakse olevat olnud HUNT.  Milline sodiaagi tähtkuju on ainsana eluta olend?</a:t>
            </a:r>
            <a:r>
              <a:rPr lang="en-GB" sz="2800" dirty="0"/>
              <a:t> 1p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35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F20B5-95B0-415E-8A04-2CB5C1273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Ajalugu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B7501-21A6-49E9-9B3E-8C40E59DE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Esimene</a:t>
            </a:r>
            <a:r>
              <a:rPr lang="en-GB" dirty="0"/>
              <a:t>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74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400" dirty="0"/>
              <a:t>a)</a:t>
            </a:r>
            <a:r>
              <a:rPr lang="et-EE" sz="2400" dirty="0"/>
              <a:t> Omal ajal ei võetud</a:t>
            </a:r>
            <a:r>
              <a:rPr lang="en-GB" sz="2400" dirty="0"/>
              <a:t> </a:t>
            </a:r>
            <a:r>
              <a:rPr lang="et-EE" sz="2400" dirty="0"/>
              <a:t>Venemaal nekrutiks poisse, kes olid kasvult väiksemad kui 2 arssinat ja 2,5 verssokit</a:t>
            </a:r>
            <a:r>
              <a:rPr lang="et-EE" sz="2400" b="1" dirty="0"/>
              <a:t>. </a:t>
            </a:r>
            <a:r>
              <a:rPr lang="et-EE" sz="2400" dirty="0"/>
              <a:t>Vähemalt kui pikk pidi noormees kaasaegsetes ühikutes olema, et saanuks veel isakest tsaari teenida?  </a:t>
            </a:r>
            <a:r>
              <a:rPr lang="en-GB" sz="2400" dirty="0"/>
              <a:t>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153 cm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158 cm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400" dirty="0"/>
              <a:t>162 cm</a:t>
            </a:r>
            <a:endParaRPr lang="en-GB" sz="2400" dirty="0"/>
          </a:p>
          <a:p>
            <a:pPr lvl="0"/>
            <a:r>
              <a:rPr lang="en-GB" sz="2400" dirty="0"/>
              <a:t>b)</a:t>
            </a:r>
            <a:r>
              <a:rPr lang="et-EE" sz="2400" dirty="0"/>
              <a:t> OM ajalugu 1920- 44 kirjutab:  </a:t>
            </a:r>
            <a:r>
              <a:rPr lang="et-EE" sz="2400" i="1" dirty="0"/>
              <a:t>valged õlgkübarad, sinine dress, kollased saapad... Eestist sõideti välja tollases kaitseväe riietuses ja võistlusvorm 1920. aasta Antverpeni OM</a:t>
            </a:r>
            <a:r>
              <a:rPr lang="en-GB" sz="2400" i="1" dirty="0"/>
              <a:t>-</a:t>
            </a:r>
            <a:r>
              <a:rPr lang="et-EE" sz="2400" i="1" dirty="0"/>
              <a:t>il esinemiseks muretseti alles kohapeal</a:t>
            </a:r>
            <a:r>
              <a:rPr lang="et-EE" sz="2400" dirty="0"/>
              <a:t>.  Olümpiariietuse raha saadi aga kauba eest, mis Eestist kaasavõetuna müüdi Belgias maha. Mis kaup oli Eesti olümpiadelegatsioonile </a:t>
            </a:r>
            <a:r>
              <a:rPr lang="en-GB" sz="2400" dirty="0"/>
              <a:t>s</a:t>
            </a:r>
            <a:r>
              <a:rPr lang="et-EE" sz="2400" dirty="0"/>
              <a:t>õjaministeeriumi poolt selleks kaasa antud? </a:t>
            </a:r>
            <a:r>
              <a:rPr lang="en-GB" sz="2400" dirty="0"/>
              <a:t>1p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4150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c)</a:t>
            </a:r>
            <a:r>
              <a:rPr lang="et-EE" sz="2800" dirty="0"/>
              <a:t> Vanad kreeklased segasid munakoorte tuhka veiniga, saades nii väga vajaliku toote. Milleks kreeklased saadud segu kasutasid?</a:t>
            </a:r>
            <a:r>
              <a:rPr lang="en-GB" sz="2800" dirty="0"/>
              <a:t> 1p</a:t>
            </a:r>
            <a:r>
              <a:rPr lang="et-EE" sz="2800" dirty="0"/>
              <a:t> 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dirty="0"/>
              <a:t>šampoonina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800" dirty="0"/>
              <a:t>h</a:t>
            </a:r>
            <a:r>
              <a:rPr lang="et-EE" sz="2800" dirty="0"/>
              <a:t>ambapulbrina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800" dirty="0" err="1"/>
              <a:t>küünelakina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800" dirty="0" err="1"/>
              <a:t>ravisalvina</a:t>
            </a:r>
            <a:endParaRPr lang="en-GB" sz="2800" dirty="0"/>
          </a:p>
          <a:p>
            <a:pPr lvl="0"/>
            <a:r>
              <a:rPr lang="en-GB" sz="2800" dirty="0"/>
              <a:t>d)</a:t>
            </a:r>
            <a:r>
              <a:rPr lang="et-EE" sz="2800" dirty="0"/>
              <a:t> Mitme õuna eest müüs aegumatus „</a:t>
            </a:r>
            <a:r>
              <a:rPr lang="et-EE" sz="2800" i="1" dirty="0"/>
              <a:t>Kevades“</a:t>
            </a:r>
            <a:r>
              <a:rPr lang="et-EE" sz="2800" dirty="0"/>
              <a:t> Toots Kiirele ilusa poisslapse nime</a:t>
            </a:r>
            <a:r>
              <a:rPr lang="en-GB" sz="2800" dirty="0"/>
              <a:t>?</a:t>
            </a:r>
            <a:r>
              <a:rPr lang="et-EE" sz="2800" dirty="0"/>
              <a:t> Täpselt sama arv oli ka erinevate köögiviljade sorte, mille seemneid Toots külvas segamini köstri peenrale</a:t>
            </a:r>
            <a:r>
              <a:rPr lang="en-GB" sz="2800" dirty="0"/>
              <a:t>. 1p</a:t>
            </a:r>
          </a:p>
          <a:p>
            <a:pPr lvl="0"/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532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2920-2C7A-4D20-BAD5-5E32A9228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Estika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E2E5F-F20A-4A41-A7A9-FD90B9072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Teine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96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rmAutofit/>
          </a:bodyPr>
          <a:lstStyle/>
          <a:p>
            <a:r>
              <a:rPr lang="en-GB" sz="2800" dirty="0"/>
              <a:t>a)</a:t>
            </a:r>
            <a:r>
              <a:rPr lang="et-EE" sz="2800" b="1" dirty="0"/>
              <a:t> </a:t>
            </a:r>
            <a:r>
              <a:rPr lang="et-EE" sz="2800" dirty="0"/>
              <a:t>Üks kuraasikas talumees näitas Järvamaa kõrtsis, kuidas ta sööb korraga nelja Eesti parimat toitu. Leivale määris mees paksult võid, millele lisas veel 2 komponenti</a:t>
            </a:r>
            <a:r>
              <a:rPr lang="en-GB" sz="2800" dirty="0"/>
              <a:t>.</a:t>
            </a:r>
            <a:r>
              <a:rPr lang="et-EE" sz="2800" dirty="0"/>
              <a:t> Mi</a:t>
            </a:r>
            <a:r>
              <a:rPr lang="en-GB" sz="2800" dirty="0"/>
              <a:t>s</a:t>
            </a:r>
            <a:r>
              <a:rPr lang="et-EE" sz="2800" dirty="0"/>
              <a:t> need olid?</a:t>
            </a:r>
            <a:r>
              <a:rPr lang="en-GB" sz="2800" dirty="0"/>
              <a:t> 1p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dirty="0"/>
              <a:t>pasteet ja soolasilk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dirty="0"/>
              <a:t>mesi ja pekk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t-EE" sz="2800" dirty="0"/>
              <a:t>juust ja praemuna</a:t>
            </a:r>
            <a:endParaRPr lang="en-GB" sz="2800" dirty="0"/>
          </a:p>
          <a:p>
            <a:r>
              <a:rPr lang="en-GB" sz="2800" dirty="0"/>
              <a:t>b)</a:t>
            </a:r>
            <a:r>
              <a:rPr lang="et-EE" sz="2800" dirty="0"/>
              <a:t> Eestis elas mõned aastad tagasi 83 üle</a:t>
            </a:r>
            <a:r>
              <a:rPr lang="en-GB" sz="2800" dirty="0"/>
              <a:t> 1</a:t>
            </a:r>
            <a:r>
              <a:rPr lang="et-EE" sz="2800" dirty="0"/>
              <a:t>00-aastast inimest. Mitu naist on nende 83 hulgas (õige vastus koosneb kahest ühesugusest numbrist, näit</a:t>
            </a:r>
            <a:r>
              <a:rPr lang="en-GB" sz="2800" dirty="0" err="1"/>
              <a:t>eks</a:t>
            </a:r>
            <a:r>
              <a:rPr lang="et-EE" sz="2800" dirty="0"/>
              <a:t> 11, 22, 33, ... )? </a:t>
            </a:r>
            <a:r>
              <a:rPr lang="en-GB" sz="2800" dirty="0"/>
              <a:t>1p</a:t>
            </a:r>
          </a:p>
          <a:p>
            <a:pPr marL="0" lvl="0" indent="0">
              <a:buNone/>
            </a:pPr>
            <a:r>
              <a:rPr lang="et-EE" sz="2800" dirty="0"/>
              <a:t>	</a:t>
            </a:r>
            <a:r>
              <a:rPr lang="et-EE" dirty="0"/>
              <a:t>	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4030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D25-D9D1-4F99-84AF-CC1DD1A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523783"/>
            <a:ext cx="10204882" cy="5355809"/>
          </a:xfrm>
        </p:spPr>
        <p:txBody>
          <a:bodyPr>
            <a:noAutofit/>
          </a:bodyPr>
          <a:lstStyle/>
          <a:p>
            <a:r>
              <a:rPr lang="en-GB" sz="2800" dirty="0"/>
              <a:t>c)</a:t>
            </a:r>
            <a:r>
              <a:rPr lang="et-EE" sz="2800" dirty="0"/>
              <a:t> Millist muusikariista tuleb setude uskumuse järgi haigele mängida, et ta terveneks?</a:t>
            </a:r>
            <a:r>
              <a:rPr lang="en-GB" sz="2800" dirty="0"/>
              <a:t> 1p</a:t>
            </a:r>
          </a:p>
          <a:p>
            <a:r>
              <a:rPr lang="en-GB" sz="2800" dirty="0"/>
              <a:t> d) </a:t>
            </a:r>
            <a:r>
              <a:rPr lang="et-EE" sz="2800" dirty="0"/>
              <a:t>Läbi aegade on Eestis üllitatud viis postmarki, millel on kujutatud postmargi väljaandmise ajal elus olevaid inimesi. </a:t>
            </a:r>
            <a:r>
              <a:rPr lang="en-GB" sz="2800" dirty="0"/>
              <a:t> </a:t>
            </a:r>
            <a:r>
              <a:rPr lang="en-GB" sz="2800" dirty="0" err="1"/>
              <a:t>Valige</a:t>
            </a:r>
            <a:r>
              <a:rPr lang="en-GB" sz="2800" dirty="0"/>
              <a:t> </a:t>
            </a:r>
            <a:r>
              <a:rPr lang="en-GB" sz="2800" dirty="0" err="1"/>
              <a:t>alltoodud</a:t>
            </a:r>
            <a:r>
              <a:rPr lang="en-GB" sz="2800" dirty="0"/>
              <a:t> </a:t>
            </a:r>
            <a:r>
              <a:rPr lang="en-GB" sz="2800" dirty="0" err="1"/>
              <a:t>viiest</a:t>
            </a:r>
            <a:r>
              <a:rPr lang="en-GB" sz="2800" dirty="0"/>
              <a:t> </a:t>
            </a:r>
            <a:r>
              <a:rPr lang="en-GB" sz="2800" dirty="0" err="1"/>
              <a:t>nimest</a:t>
            </a:r>
            <a:r>
              <a:rPr lang="en-GB" sz="2800" dirty="0"/>
              <a:t> </a:t>
            </a:r>
            <a:r>
              <a:rPr lang="en-GB" sz="2800" dirty="0" err="1"/>
              <a:t>välja</a:t>
            </a:r>
            <a:r>
              <a:rPr lang="en-GB" sz="2800" dirty="0"/>
              <a:t> 2, </a:t>
            </a:r>
            <a:r>
              <a:rPr lang="en-GB" sz="2800" dirty="0" err="1"/>
              <a:t>keda</a:t>
            </a:r>
            <a:r>
              <a:rPr lang="en-GB" sz="2800" dirty="0"/>
              <a:t> on </a:t>
            </a:r>
            <a:r>
              <a:rPr lang="en-GB" sz="2800" dirty="0" err="1"/>
              <a:t>nende</a:t>
            </a:r>
            <a:r>
              <a:rPr lang="en-GB" sz="2800" dirty="0"/>
              <a:t> </a:t>
            </a:r>
            <a:r>
              <a:rPr lang="en-GB" sz="2800" dirty="0" err="1"/>
              <a:t>elu</a:t>
            </a:r>
            <a:r>
              <a:rPr lang="en-GB" sz="2800" dirty="0"/>
              <a:t> </a:t>
            </a:r>
            <a:r>
              <a:rPr lang="en-GB" sz="2800" dirty="0" err="1"/>
              <a:t>ajal</a:t>
            </a:r>
            <a:r>
              <a:rPr lang="en-GB" sz="2800" dirty="0"/>
              <a:t> </a:t>
            </a:r>
            <a:r>
              <a:rPr lang="en-GB" sz="2800" dirty="0" err="1"/>
              <a:t>kujutatud</a:t>
            </a:r>
            <a:r>
              <a:rPr lang="en-GB" sz="2800" dirty="0"/>
              <a:t> </a:t>
            </a:r>
            <a:r>
              <a:rPr lang="en-GB" sz="2800" dirty="0" err="1"/>
              <a:t>postmargil</a:t>
            </a:r>
            <a:r>
              <a:rPr lang="en-GB" sz="2800" dirty="0"/>
              <a:t>. 1p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kirjanik</a:t>
            </a:r>
            <a:r>
              <a:rPr lang="en-GB" sz="2800" dirty="0"/>
              <a:t> </a:t>
            </a:r>
            <a:r>
              <a:rPr lang="en-GB" sz="2800" dirty="0" err="1"/>
              <a:t>Tammsaare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maletaja</a:t>
            </a:r>
            <a:r>
              <a:rPr lang="en-GB" sz="2800" dirty="0"/>
              <a:t> Keres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helilooja</a:t>
            </a:r>
            <a:r>
              <a:rPr lang="en-GB" sz="2800" dirty="0"/>
              <a:t> </a:t>
            </a:r>
            <a:r>
              <a:rPr lang="en-GB" sz="2800" dirty="0" err="1"/>
              <a:t>Pärt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kergejõustiklane</a:t>
            </a:r>
            <a:r>
              <a:rPr lang="en-GB" sz="2800" dirty="0"/>
              <a:t> </a:t>
            </a:r>
            <a:r>
              <a:rPr lang="en-GB" sz="2800" dirty="0" err="1"/>
              <a:t>Nool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suusataja</a:t>
            </a:r>
            <a:r>
              <a:rPr lang="en-GB" sz="2800" dirty="0"/>
              <a:t> </a:t>
            </a:r>
            <a:r>
              <a:rPr lang="en-GB" sz="2800" dirty="0" err="1"/>
              <a:t>Veerpalu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283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76B0-E5F8-483F-96D7-BA93F9BFC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BD4AD-2C5A-477F-9CED-3679067C9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Kolmas</a:t>
            </a:r>
            <a:r>
              <a:rPr lang="en-GB" dirty="0"/>
              <a:t> </a:t>
            </a:r>
            <a:r>
              <a:rPr lang="en-GB" dirty="0" err="1"/>
              <a:t>teema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37329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397</TotalTime>
  <Words>1125</Words>
  <Application>Microsoft Office PowerPoint</Application>
  <PresentationFormat>Laiekraan</PresentationFormat>
  <Paragraphs>99</Paragraphs>
  <Slides>25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25</vt:i4>
      </vt:variant>
    </vt:vector>
  </HeadingPairs>
  <TitlesOfParts>
    <vt:vector size="30" baseType="lpstr">
      <vt:lpstr>Arial</vt:lpstr>
      <vt:lpstr>Gill Sans MT</vt:lpstr>
      <vt:lpstr>Impact</vt:lpstr>
      <vt:lpstr>Wingdings</vt:lpstr>
      <vt:lpstr>Badge</vt:lpstr>
      <vt:lpstr>Mälumäng iv</vt:lpstr>
      <vt:lpstr>Reeglid ja täpsustused</vt:lpstr>
      <vt:lpstr>Ajalugu</vt:lpstr>
      <vt:lpstr>PowerPointi esitlus</vt:lpstr>
      <vt:lpstr>PowerPointi esitlus</vt:lpstr>
      <vt:lpstr>Estika</vt:lpstr>
      <vt:lpstr>PowerPointi esitlus</vt:lpstr>
      <vt:lpstr>PowerPointi esitlus</vt:lpstr>
      <vt:lpstr>2018</vt:lpstr>
      <vt:lpstr>PowerPointi esitlus</vt:lpstr>
      <vt:lpstr>PowerPointi esitlus</vt:lpstr>
      <vt:lpstr>Sport</vt:lpstr>
      <vt:lpstr>PowerPointi esitlus</vt:lpstr>
      <vt:lpstr>PowerPointi esitlus</vt:lpstr>
      <vt:lpstr>Muusika</vt:lpstr>
      <vt:lpstr>PowerPointi esitlus</vt:lpstr>
      <vt:lpstr>Loodusteadused</vt:lpstr>
      <vt:lpstr>PowerPointi esitlus</vt:lpstr>
      <vt:lpstr>PowerPointi esitlus</vt:lpstr>
      <vt:lpstr>Varia</vt:lpstr>
      <vt:lpstr>PowerPointi esitlus</vt:lpstr>
      <vt:lpstr>PowerPointi esitlus</vt:lpstr>
      <vt:lpstr>Tehnika ja teadus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Mälumäng iv</dc:title>
  <dc:creator>Alger Avi</dc:creator>
  <cp:lastModifiedBy>Reet Saksing</cp:lastModifiedBy>
  <cp:revision>51</cp:revision>
  <dcterms:created xsi:type="dcterms:W3CDTF">2019-01-02T09:04:27Z</dcterms:created>
  <dcterms:modified xsi:type="dcterms:W3CDTF">2019-01-13T09:50:28Z</dcterms:modified>
</cp:coreProperties>
</file>