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61" r:id="rId5"/>
    <p:sldId id="280" r:id="rId6"/>
    <p:sldId id="271" r:id="rId7"/>
    <p:sldId id="272" r:id="rId8"/>
    <p:sldId id="279" r:id="rId9"/>
    <p:sldId id="270" r:id="rId10"/>
    <p:sldId id="269" r:id="rId11"/>
    <p:sldId id="278" r:id="rId12"/>
    <p:sldId id="268" r:id="rId13"/>
    <p:sldId id="267" r:id="rId14"/>
    <p:sldId id="277" r:id="rId15"/>
    <p:sldId id="266" r:id="rId16"/>
    <p:sldId id="265" r:id="rId17"/>
    <p:sldId id="275" r:id="rId18"/>
    <p:sldId id="264" r:id="rId19"/>
    <p:sldId id="274" r:id="rId20"/>
    <p:sldId id="263" r:id="rId21"/>
    <p:sldId id="262" r:id="rId22"/>
    <p:sldId id="276" r:id="rId23"/>
    <p:sldId id="259"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BE87C-0EBB-446D-9FEE-86C9EF48A28C}" v="2" dt="2019-02-03T09:46:55.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1" d="100"/>
          <a:sy n="91" d="100"/>
        </p:scale>
        <p:origin x="16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1B70F1C-DE79-4F49-BC47-1374FB9C8DCC}" type="datetimeFigureOut">
              <a:rPr lang="en-GB" smtClean="0"/>
              <a:pPr/>
              <a:t>07/02/2019</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175913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23609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1650557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178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624245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351115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296354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93125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27881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395848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406724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360500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359566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295827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3119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96424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B70F1C-DE79-4F49-BC47-1374FB9C8DCC}" type="datetimeFigureOut">
              <a:rPr lang="en-GB" smtClean="0"/>
              <a:pPr/>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65CA9-4835-422A-80EB-4BF836FE652E}" type="slidenum">
              <a:rPr lang="en-GB" smtClean="0"/>
              <a:pPr/>
              <a:t>‹#›</a:t>
            </a:fld>
            <a:endParaRPr lang="en-GB"/>
          </a:p>
        </p:txBody>
      </p:sp>
    </p:spTree>
    <p:extLst>
      <p:ext uri="{BB962C8B-B14F-4D97-AF65-F5344CB8AC3E}">
        <p14:creationId xmlns:p14="http://schemas.microsoft.com/office/powerpoint/2010/main" val="301758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B70F1C-DE79-4F49-BC47-1374FB9C8DCC}" type="datetimeFigureOut">
              <a:rPr lang="en-GB" smtClean="0"/>
              <a:pPr/>
              <a:t>07/02/2019</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665CA9-4835-422A-80EB-4BF836FE652E}" type="slidenum">
              <a:rPr lang="en-GB" smtClean="0"/>
              <a:pPr/>
              <a:t>‹#›</a:t>
            </a:fld>
            <a:endParaRPr lang="en-GB"/>
          </a:p>
        </p:txBody>
      </p:sp>
    </p:spTree>
    <p:extLst>
      <p:ext uri="{BB962C8B-B14F-4D97-AF65-F5344CB8AC3E}">
        <p14:creationId xmlns:p14="http://schemas.microsoft.com/office/powerpoint/2010/main" val="2511486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044C-4F64-4EFD-BE82-C4C641132650}"/>
              </a:ext>
            </a:extLst>
          </p:cNvPr>
          <p:cNvSpPr>
            <a:spLocks noGrp="1"/>
          </p:cNvSpPr>
          <p:nvPr>
            <p:ph type="ctrTitle"/>
          </p:nvPr>
        </p:nvSpPr>
        <p:spPr/>
        <p:txBody>
          <a:bodyPr>
            <a:normAutofit/>
          </a:bodyPr>
          <a:lstStyle/>
          <a:p>
            <a:r>
              <a:rPr lang="en-GB" sz="6600" dirty="0">
                <a:latin typeface="Arial Nova" panose="020B0504020202020204" pitchFamily="34" charset="0"/>
              </a:rPr>
              <a:t>MÄLUMÄNG V</a:t>
            </a:r>
          </a:p>
        </p:txBody>
      </p:sp>
      <p:sp>
        <p:nvSpPr>
          <p:cNvPr id="3" name="Subtitle 2">
            <a:extLst>
              <a:ext uri="{FF2B5EF4-FFF2-40B4-BE49-F238E27FC236}">
                <a16:creationId xmlns:a16="http://schemas.microsoft.com/office/drawing/2014/main" id="{7C81781E-FAA4-42DC-94DA-39A17567B513}"/>
              </a:ext>
            </a:extLst>
          </p:cNvPr>
          <p:cNvSpPr>
            <a:spLocks noGrp="1"/>
          </p:cNvSpPr>
          <p:nvPr>
            <p:ph type="subTitle" idx="1"/>
          </p:nvPr>
        </p:nvSpPr>
        <p:spPr/>
        <p:txBody>
          <a:bodyPr>
            <a:normAutofit/>
          </a:bodyPr>
          <a:lstStyle/>
          <a:p>
            <a:r>
              <a:rPr lang="en-GB" sz="3200" dirty="0" err="1">
                <a:latin typeface="Arial Nova" panose="020B0504020202020204" pitchFamily="34" charset="0"/>
              </a:rPr>
              <a:t>Filmifraaside</a:t>
            </a:r>
            <a:r>
              <a:rPr lang="en-GB" sz="3200" dirty="0"/>
              <a:t> </a:t>
            </a:r>
            <a:r>
              <a:rPr lang="en-GB" sz="3200" dirty="0">
                <a:latin typeface="Arial Nova" panose="020B0504020202020204" pitchFamily="34" charset="0"/>
              </a:rPr>
              <a:t>Eri</a:t>
            </a:r>
            <a:endParaRPr lang="en-GB" sz="3200" dirty="0"/>
          </a:p>
        </p:txBody>
      </p:sp>
    </p:spTree>
    <p:extLst>
      <p:ext uri="{BB962C8B-B14F-4D97-AF65-F5344CB8AC3E}">
        <p14:creationId xmlns:p14="http://schemas.microsoft.com/office/powerpoint/2010/main" val="31875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dirty="0" err="1">
                <a:latin typeface="Arial Nova" panose="020B0504020202020204" pitchFamily="34" charset="0"/>
              </a:rPr>
              <a:t>Milline</a:t>
            </a:r>
            <a:r>
              <a:rPr lang="en-GB" dirty="0">
                <a:latin typeface="Arial Nova" panose="020B0504020202020204" pitchFamily="34" charset="0"/>
              </a:rPr>
              <a:t> </a:t>
            </a:r>
            <a:r>
              <a:rPr lang="en-GB" dirty="0" err="1">
                <a:latin typeface="Arial Nova" panose="020B0504020202020204" pitchFamily="34" charset="0"/>
              </a:rPr>
              <a:t>sõna</a:t>
            </a:r>
            <a:r>
              <a:rPr lang="en-GB" dirty="0">
                <a:latin typeface="Arial Nova" panose="020B0504020202020204" pitchFamily="34" charset="0"/>
              </a:rPr>
              <a:t> on </a:t>
            </a:r>
            <a:r>
              <a:rPr lang="en-GB" dirty="0" err="1">
                <a:latin typeface="Arial Nova" panose="020B0504020202020204" pitchFamily="34" charset="0"/>
              </a:rPr>
              <a:t>puudu</a:t>
            </a:r>
            <a:r>
              <a:rPr lang="en-GB" dirty="0">
                <a:latin typeface="Arial Nova" panose="020B0504020202020204" pitchFamily="34" charset="0"/>
              </a:rPr>
              <a:t> </a:t>
            </a:r>
            <a:r>
              <a:rPr lang="en-GB" dirty="0" err="1">
                <a:latin typeface="Arial Nova" panose="020B0504020202020204" pitchFamily="34" charset="0"/>
              </a:rPr>
              <a:t>fraasist</a:t>
            </a:r>
            <a:r>
              <a:rPr lang="en-GB" dirty="0">
                <a:latin typeface="Arial Nova" panose="020B0504020202020204" pitchFamily="34" charset="0"/>
              </a:rPr>
              <a:t>, mis all </a:t>
            </a:r>
            <a:r>
              <a:rPr lang="en-GB" dirty="0" err="1">
                <a:latin typeface="Arial Nova" panose="020B0504020202020204" pitchFamily="34" charset="0"/>
              </a:rPr>
              <a:t>nimetatud</a:t>
            </a:r>
            <a:r>
              <a:rPr lang="en-GB" dirty="0">
                <a:latin typeface="Arial Nova" panose="020B0504020202020204" pitchFamily="34" charset="0"/>
              </a:rPr>
              <a:t> </a:t>
            </a:r>
            <a:r>
              <a:rPr lang="en-GB" dirty="0" err="1">
                <a:latin typeface="Arial Nova" panose="020B0504020202020204" pitchFamily="34" charset="0"/>
              </a:rPr>
              <a:t>filmis</a:t>
            </a:r>
            <a:r>
              <a:rPr lang="en-GB" dirty="0">
                <a:latin typeface="Arial Nova" panose="020B0504020202020204" pitchFamily="34" charset="0"/>
              </a:rPr>
              <a:t>? 2p</a:t>
            </a:r>
          </a:p>
          <a:p>
            <a:endParaRPr lang="en-GB" dirty="0">
              <a:latin typeface="Arial Nova" panose="020B0504020202020204" pitchFamily="34" charset="0"/>
            </a:endParaRPr>
          </a:p>
          <a:p>
            <a:r>
              <a:rPr lang="en-GB" dirty="0">
                <a:latin typeface="Arial Nova" panose="020B0504020202020204" pitchFamily="34" charset="0"/>
              </a:rPr>
              <a:t>c) </a:t>
            </a:r>
            <a:r>
              <a:rPr lang="en-GB" dirty="0" err="1">
                <a:latin typeface="Arial Nova" panose="020B0504020202020204" pitchFamily="34" charset="0"/>
              </a:rPr>
              <a:t>Filmist</a:t>
            </a:r>
            <a:r>
              <a:rPr lang="en-GB" dirty="0">
                <a:latin typeface="Arial Nova" panose="020B0504020202020204" pitchFamily="34" charset="0"/>
              </a:rPr>
              <a:t> “Braveheart” e “</a:t>
            </a:r>
            <a:r>
              <a:rPr lang="en-GB" dirty="0" err="1">
                <a:latin typeface="Arial Nova" panose="020B0504020202020204" pitchFamily="34" charset="0"/>
              </a:rPr>
              <a:t>Kartmatu</a:t>
            </a:r>
            <a:r>
              <a:rPr lang="en-GB" dirty="0">
                <a:latin typeface="Arial Nova" panose="020B0504020202020204" pitchFamily="34" charset="0"/>
              </a:rPr>
              <a:t>”</a:t>
            </a:r>
          </a:p>
          <a:p>
            <a:pPr>
              <a:buFont typeface="Wingdings" panose="05000000000000000000" pitchFamily="2" charset="2"/>
              <a:buChar char="§"/>
            </a:pPr>
            <a:r>
              <a:rPr lang="en-GB" dirty="0">
                <a:latin typeface="Arial Nova" panose="020B0504020202020204" pitchFamily="34" charset="0"/>
              </a:rPr>
              <a:t>„They may take our lives, but they’ll never take our …  !“</a:t>
            </a:r>
          </a:p>
          <a:p>
            <a:endParaRPr lang="en-GB" dirty="0">
              <a:latin typeface="Arial Nova" panose="020B0504020202020204" pitchFamily="34" charset="0"/>
            </a:endParaRPr>
          </a:p>
          <a:p>
            <a:r>
              <a:rPr lang="en-GB" dirty="0">
                <a:latin typeface="Arial Nova" panose="020B0504020202020204" pitchFamily="34" charset="0"/>
              </a:rPr>
              <a:t>d) </a:t>
            </a:r>
            <a:r>
              <a:rPr lang="en-GB" dirty="0" err="1">
                <a:latin typeface="Arial Nova" panose="020B0504020202020204" pitchFamily="34" charset="0"/>
              </a:rPr>
              <a:t>Filmist</a:t>
            </a:r>
            <a:r>
              <a:rPr lang="en-GB" dirty="0">
                <a:latin typeface="Arial Nova" panose="020B0504020202020204" pitchFamily="34" charset="0"/>
              </a:rPr>
              <a:t> “Forrest Gump”</a:t>
            </a:r>
          </a:p>
          <a:p>
            <a:pPr>
              <a:buFont typeface="Wingdings" panose="05000000000000000000" pitchFamily="2" charset="2"/>
              <a:buChar char="§"/>
            </a:pPr>
            <a:r>
              <a:rPr lang="en-GB" dirty="0">
                <a:latin typeface="Arial Nova" panose="020B0504020202020204" pitchFamily="34" charset="0"/>
              </a:rPr>
              <a:t>„ My mum always said: “… was like a box of chocolates; you never know what you’re </a:t>
            </a:r>
            <a:r>
              <a:rPr lang="en-GB" dirty="0" err="1">
                <a:latin typeface="Arial Nova" panose="020B0504020202020204" pitchFamily="34" charset="0"/>
              </a:rPr>
              <a:t>gonna</a:t>
            </a:r>
            <a:r>
              <a:rPr lang="en-GB" dirty="0">
                <a:latin typeface="Arial Nova" panose="020B0504020202020204" pitchFamily="34" charset="0"/>
              </a:rPr>
              <a:t> get.”</a:t>
            </a:r>
          </a:p>
        </p:txBody>
      </p:sp>
    </p:spTree>
    <p:extLst>
      <p:ext uri="{BB962C8B-B14F-4D97-AF65-F5344CB8AC3E}">
        <p14:creationId xmlns:p14="http://schemas.microsoft.com/office/powerpoint/2010/main" val="157033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err="1">
                <a:latin typeface="Arial Nova" panose="020B0504020202020204" pitchFamily="34" charset="0"/>
              </a:rPr>
              <a:t>loodusteadused</a:t>
            </a:r>
            <a:endParaRPr lang="en-GB" sz="6600" dirty="0">
              <a:latin typeface="Arial Nova" panose="020B0504020202020204" pitchFamily="34" charset="0"/>
            </a:endParaRP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Neljas</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250781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sz="2800" dirty="0">
                <a:latin typeface="Arial Nova" panose="020B0504020202020204" pitchFamily="34" charset="0"/>
              </a:rPr>
              <a:t>a) </a:t>
            </a:r>
            <a:r>
              <a:rPr lang="et-EE" sz="2800" dirty="0">
                <a:latin typeface="Arial Nova" panose="020B0504020202020204" pitchFamily="34" charset="0"/>
              </a:rPr>
              <a:t>Venemaal valiti naistepäeval loomaaia kõige ilusam emasloom pärast seda, kui meestepäeval sai ilusaima “mehe” tiitli šimpans </a:t>
            </a:r>
            <a:r>
              <a:rPr lang="et-EE" sz="2800" i="1" dirty="0">
                <a:latin typeface="Arial Nova" panose="020B0504020202020204" pitchFamily="34" charset="0"/>
              </a:rPr>
              <a:t>Eduard.</a:t>
            </a:r>
            <a:r>
              <a:rPr lang="et-EE" sz="2800" dirty="0">
                <a:latin typeface="Arial Nova" panose="020B0504020202020204" pitchFamily="34" charset="0"/>
              </a:rPr>
              <a:t>  “Naiste” valik oli lai: jaanalind Nadja, anakonda Liza, kärpkaslane Elsa, leopard Alita, jaaguar Sarah, šimpans Martina, amuuri tiiger Brenda. Kes valiti iluduskuningannaks? </a:t>
            </a:r>
            <a:r>
              <a:rPr lang="en-GB" sz="2800" dirty="0">
                <a:latin typeface="Arial Nova" panose="020B0504020202020204" pitchFamily="34" charset="0"/>
              </a:rPr>
              <a:t>1p</a:t>
            </a:r>
          </a:p>
          <a:p>
            <a:r>
              <a:rPr lang="en-GB" sz="2800" dirty="0">
                <a:latin typeface="Arial Nova" panose="020B0504020202020204" pitchFamily="34" charset="0"/>
              </a:rPr>
              <a:t>b) </a:t>
            </a:r>
            <a:r>
              <a:rPr lang="et-EE" sz="2800" dirty="0">
                <a:latin typeface="Arial Nova" panose="020B0504020202020204" pitchFamily="34" charset="0"/>
              </a:rPr>
              <a:t>Kalad ja kahepaiksed ei tee seda üldse, kaelkirjak vaid 2 tundi ööpäevas. Hülged ja delfiinid on hoopis kavalamad ja teevad seda üks ajupoolkera korraga. Millest on jutt? </a:t>
            </a:r>
            <a:r>
              <a:rPr lang="en-GB" sz="2800" dirty="0">
                <a:latin typeface="Arial Nova" panose="020B0504020202020204" pitchFamily="34" charset="0"/>
              </a:rPr>
              <a:t>1p</a:t>
            </a:r>
          </a:p>
          <a:p>
            <a:endParaRPr lang="en-GB" dirty="0">
              <a:latin typeface="Arial Nova" panose="020B0504020202020204" pitchFamily="34" charset="0"/>
            </a:endParaRPr>
          </a:p>
          <a:p>
            <a:endParaRPr lang="en-GB" dirty="0">
              <a:latin typeface="Arial Nova" panose="020B0504020202020204" pitchFamily="34" charset="0"/>
            </a:endParaRPr>
          </a:p>
        </p:txBody>
      </p:sp>
    </p:spTree>
    <p:extLst>
      <p:ext uri="{BB962C8B-B14F-4D97-AF65-F5344CB8AC3E}">
        <p14:creationId xmlns:p14="http://schemas.microsoft.com/office/powerpoint/2010/main" val="155585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lstStyle/>
          <a:p>
            <a:r>
              <a:rPr lang="en-GB" sz="2800" dirty="0">
                <a:latin typeface="Arial Nova" panose="020B0504020202020204" pitchFamily="34" charset="0"/>
              </a:rPr>
              <a:t>c) </a:t>
            </a:r>
            <a:r>
              <a:rPr lang="et-EE" sz="2800" dirty="0">
                <a:latin typeface="Arial Nova" panose="020B0504020202020204" pitchFamily="34" charset="0"/>
              </a:rPr>
              <a:t>Ühel </a:t>
            </a:r>
            <a:r>
              <a:rPr lang="en-GB" sz="2800" dirty="0" err="1">
                <a:latin typeface="Arial Nova" panose="020B0504020202020204" pitchFamily="34" charset="0"/>
              </a:rPr>
              <a:t>imetajal</a:t>
            </a:r>
            <a:r>
              <a:rPr lang="en-GB" sz="2800" dirty="0">
                <a:latin typeface="Arial Nova" panose="020B0504020202020204" pitchFamily="34" charset="0"/>
              </a:rPr>
              <a:t> </a:t>
            </a:r>
            <a:r>
              <a:rPr lang="et-EE" sz="2800" dirty="0">
                <a:latin typeface="Arial Nova" panose="020B0504020202020204" pitchFamily="34" charset="0"/>
              </a:rPr>
              <a:t>olevat nii pikk keel (veidi üle 50 sentimeetri), et ta saab sellega oma kõrvu (just kõrvu, mitte nina!) puhastada! Nimetage see loom</a:t>
            </a:r>
            <a:r>
              <a:rPr lang="en-GB" sz="2800" dirty="0">
                <a:latin typeface="Arial Nova" panose="020B0504020202020204" pitchFamily="34" charset="0"/>
              </a:rPr>
              <a:t>. 1p</a:t>
            </a:r>
          </a:p>
          <a:p>
            <a:r>
              <a:rPr lang="en-GB" sz="2800" dirty="0">
                <a:latin typeface="Arial Nova" panose="020B0504020202020204" pitchFamily="34" charset="0"/>
              </a:rPr>
              <a:t>d)</a:t>
            </a:r>
            <a:r>
              <a:rPr lang="et-EE" sz="2800" dirty="0">
                <a:latin typeface="Arial Nova" panose="020B0504020202020204" pitchFamily="34" charset="0"/>
              </a:rPr>
              <a:t> Maria Dickini poolt 1943.a. asutatud Dickini medal on Suurbritannia ja Rahvaste Ühenduse sõjaline autasu loomariigi esindajatele ning leidis kohe tunnustust kui </a:t>
            </a:r>
            <a:r>
              <a:rPr lang="et-EE" sz="2800" b="1" i="1" dirty="0">
                <a:latin typeface="Arial Nova" panose="020B0504020202020204" pitchFamily="34" charset="0"/>
              </a:rPr>
              <a:t>“</a:t>
            </a:r>
            <a:r>
              <a:rPr lang="et-EE" sz="2800" i="1" dirty="0">
                <a:latin typeface="Arial Nova" panose="020B0504020202020204" pitchFamily="34" charset="0"/>
              </a:rPr>
              <a:t>loomade Victoria rist</a:t>
            </a:r>
            <a:r>
              <a:rPr lang="et-EE" sz="2800" dirty="0">
                <a:latin typeface="Arial Nova" panose="020B0504020202020204" pitchFamily="34" charset="0"/>
              </a:rPr>
              <a:t>”. 1943-59 anti välja 54 medalit. Autasustatute seas on 18 koera, 3 hobust, 1 kass . Millisele </a:t>
            </a:r>
            <a:r>
              <a:rPr lang="en-GB" sz="2800" dirty="0" err="1">
                <a:latin typeface="Arial Nova" panose="020B0504020202020204" pitchFamily="34" charset="0"/>
              </a:rPr>
              <a:t>linnule</a:t>
            </a:r>
            <a:r>
              <a:rPr lang="en-GB" sz="2800" dirty="0">
                <a:latin typeface="Arial Nova" panose="020B0504020202020204" pitchFamily="34" charset="0"/>
              </a:rPr>
              <a:t> </a:t>
            </a:r>
            <a:r>
              <a:rPr lang="et-EE" sz="2800" dirty="0">
                <a:latin typeface="Arial Nova" panose="020B0504020202020204" pitchFamily="34" charset="0"/>
              </a:rPr>
              <a:t>on antud Dickin´i autasu 32 korda</a:t>
            </a:r>
            <a:r>
              <a:rPr lang="en-GB" sz="2800" dirty="0">
                <a:latin typeface="Arial Nova" panose="020B0504020202020204" pitchFamily="34" charset="0"/>
              </a:rPr>
              <a:t>? 1p</a:t>
            </a:r>
          </a:p>
          <a:p>
            <a:endParaRPr lang="en-GB" dirty="0"/>
          </a:p>
        </p:txBody>
      </p:sp>
    </p:spTree>
    <p:extLst>
      <p:ext uri="{BB962C8B-B14F-4D97-AF65-F5344CB8AC3E}">
        <p14:creationId xmlns:p14="http://schemas.microsoft.com/office/powerpoint/2010/main" val="110618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err="1">
                <a:latin typeface="Arial Nova" panose="020B0504020202020204" pitchFamily="34" charset="0"/>
              </a:rPr>
              <a:t>estika</a:t>
            </a:r>
            <a:endParaRPr lang="en-GB" sz="6600" dirty="0">
              <a:latin typeface="Arial Nova" panose="020B0504020202020204" pitchFamily="34" charset="0"/>
            </a:endParaRP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Viies</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389918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sz="2800" dirty="0">
                <a:latin typeface="Arial Nova" panose="020B0504020202020204" pitchFamily="34" charset="0"/>
              </a:rPr>
              <a:t>a)</a:t>
            </a:r>
            <a:r>
              <a:rPr lang="et-EE" sz="2800" dirty="0">
                <a:latin typeface="Arial Nova" panose="020B0504020202020204" pitchFamily="34" charset="0"/>
              </a:rPr>
              <a:t> Mis nime kannab Eesti aasta parima lasteraamatu auhind? Spikriks niipalju, et küsitav auhind on tuletatud Oskar Lutsu loomingu ühe tegelase nimest.</a:t>
            </a:r>
            <a:r>
              <a:rPr lang="en-GB" sz="2800" dirty="0">
                <a:latin typeface="Arial Nova" panose="020B0504020202020204" pitchFamily="34" charset="0"/>
              </a:rPr>
              <a:t> 1p</a:t>
            </a:r>
          </a:p>
          <a:p>
            <a:pPr lvl="0"/>
            <a:r>
              <a:rPr lang="en-GB" sz="2800" dirty="0">
                <a:latin typeface="Arial Nova" panose="020B0504020202020204" pitchFamily="34" charset="0"/>
              </a:rPr>
              <a:t>b)</a:t>
            </a:r>
            <a:r>
              <a:rPr lang="et-EE" sz="2800" dirty="0"/>
              <a:t> </a:t>
            </a:r>
            <a:r>
              <a:rPr lang="et-EE" sz="2800" dirty="0">
                <a:latin typeface="Arial Nova" panose="020B0504020202020204" pitchFamily="34" charset="0"/>
              </a:rPr>
              <a:t>Novembrikuu keskpaiku on eesti rahvakalendri järgi mardipäev. See päev tuleneb IV sajandil elanud Püha Martini nimest. Kelle kaitsepühak oli Püha Martin?</a:t>
            </a:r>
            <a:r>
              <a:rPr lang="en-GB" sz="2800" dirty="0">
                <a:latin typeface="Arial Nova" panose="020B0504020202020204" pitchFamily="34" charset="0"/>
              </a:rPr>
              <a:t> 1p</a:t>
            </a:r>
          </a:p>
          <a:p>
            <a:pPr lvl="0">
              <a:buFont typeface="Wingdings" panose="05000000000000000000" pitchFamily="2" charset="2"/>
              <a:buChar char="§"/>
            </a:pPr>
            <a:r>
              <a:rPr lang="et-EE" sz="2800" dirty="0">
                <a:latin typeface="Arial Nova" panose="020B0504020202020204" pitchFamily="34" charset="0"/>
              </a:rPr>
              <a:t>kerjuste ja joodikute</a:t>
            </a:r>
            <a:endParaRPr lang="en-GB" sz="2800" dirty="0">
              <a:latin typeface="Arial Nova" panose="020B0504020202020204" pitchFamily="34" charset="0"/>
            </a:endParaRPr>
          </a:p>
          <a:p>
            <a:pPr lvl="0">
              <a:buFont typeface="Wingdings" panose="05000000000000000000" pitchFamily="2" charset="2"/>
              <a:buChar char="§"/>
            </a:pPr>
            <a:r>
              <a:rPr lang="et-EE" sz="2800" dirty="0">
                <a:latin typeface="Arial Nova" panose="020B0504020202020204" pitchFamily="34" charset="0"/>
              </a:rPr>
              <a:t>kodulindude ja koduloomade</a:t>
            </a:r>
            <a:endParaRPr lang="en-GB" sz="2800" dirty="0">
              <a:latin typeface="Arial Nova" panose="020B0504020202020204" pitchFamily="34" charset="0"/>
            </a:endParaRPr>
          </a:p>
          <a:p>
            <a:pPr>
              <a:buFont typeface="Wingdings" panose="05000000000000000000" pitchFamily="2" charset="2"/>
              <a:buChar char="§"/>
            </a:pPr>
            <a:r>
              <a:rPr lang="et-EE" sz="2800" dirty="0">
                <a:latin typeface="Arial Nova" panose="020B0504020202020204" pitchFamily="34" charset="0"/>
              </a:rPr>
              <a:t>varaste ja kaupmeeste</a:t>
            </a:r>
            <a:endParaRPr lang="en-GB" sz="2800" dirty="0">
              <a:latin typeface="Arial Nova" panose="020B0504020202020204" pitchFamily="34" charset="0"/>
            </a:endParaRPr>
          </a:p>
        </p:txBody>
      </p:sp>
    </p:spTree>
    <p:extLst>
      <p:ext uri="{BB962C8B-B14F-4D97-AF65-F5344CB8AC3E}">
        <p14:creationId xmlns:p14="http://schemas.microsoft.com/office/powerpoint/2010/main" val="126982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sz="2800" dirty="0">
                <a:latin typeface="Arial Nova" panose="020B0504020202020204" pitchFamily="34" charset="0"/>
              </a:rPr>
              <a:t>c) </a:t>
            </a:r>
            <a:r>
              <a:rPr lang="et-EE" sz="2800" dirty="0">
                <a:latin typeface="Arial Nova" panose="020B0504020202020204" pitchFamily="34" charset="0"/>
              </a:rPr>
              <a:t>Kunda, Mahu ja Viru-Nigula kandsid omal ajal rahvasuus ühist nime  Ranna-Viru. Sajandeid kestnud sõbrakaubanduses soomlastega toodi Ranna-Virusse põhiliselt soolasilku, vastu anti samas mõõdus vilja. Toodud silk oli hästi soolatud, et säiliks kaua. Üks Mahu mutike meenutab: </a:t>
            </a:r>
            <a:r>
              <a:rPr lang="en-GB" sz="2800" dirty="0">
                <a:latin typeface="Arial Nova" panose="020B0504020202020204" pitchFamily="34" charset="0"/>
              </a:rPr>
              <a:t>“</a:t>
            </a:r>
            <a:r>
              <a:rPr lang="et-EE" sz="2800" i="1" dirty="0">
                <a:latin typeface="Arial Nova" panose="020B0504020202020204" pitchFamily="34" charset="0"/>
              </a:rPr>
              <a:t>Soomlased s</a:t>
            </a:r>
            <a:r>
              <a:rPr lang="en-GB" sz="2800" i="1" dirty="0">
                <a:latin typeface="Arial Nova" panose="020B0504020202020204" pitchFamily="34" charset="0"/>
              </a:rPr>
              <a:t>o</a:t>
            </a:r>
            <a:r>
              <a:rPr lang="et-EE" sz="2800" i="1" dirty="0">
                <a:latin typeface="Arial Nova" panose="020B0504020202020204" pitchFamily="34" charset="0"/>
              </a:rPr>
              <a:t>olasid ...</a:t>
            </a:r>
            <a:r>
              <a:rPr lang="en-GB" sz="2800" i="1" dirty="0">
                <a:latin typeface="Arial Nova" panose="020B0504020202020204" pitchFamily="34" charset="0"/>
              </a:rPr>
              <a:t>(</a:t>
            </a:r>
            <a:r>
              <a:rPr lang="en-GB" sz="2800" i="1" dirty="0" err="1">
                <a:latin typeface="Arial Nova" panose="020B0504020202020204" pitchFamily="34" charset="0"/>
              </a:rPr>
              <a:t>millega</a:t>
            </a:r>
            <a:r>
              <a:rPr lang="en-GB" sz="2800" i="1" dirty="0">
                <a:latin typeface="Arial Nova" panose="020B0504020202020204" pitchFamily="34" charset="0"/>
              </a:rPr>
              <a:t>?)</a:t>
            </a:r>
            <a:r>
              <a:rPr lang="et-EE" sz="2800" i="1" dirty="0">
                <a:latin typeface="Arial Nova" panose="020B0504020202020204" pitchFamily="34" charset="0"/>
              </a:rPr>
              <a:t>, siis jääb kalale roheline läige alles. Siit ranna m</a:t>
            </a:r>
            <a:r>
              <a:rPr lang="en-GB" sz="2800" i="1" dirty="0">
                <a:latin typeface="Arial Nova" panose="020B0504020202020204" pitchFamily="34" charset="0"/>
              </a:rPr>
              <a:t>e</a:t>
            </a:r>
            <a:r>
              <a:rPr lang="et-EE" sz="2800" i="1" dirty="0">
                <a:latin typeface="Arial Nova" panose="020B0504020202020204" pitchFamily="34" charset="0"/>
              </a:rPr>
              <a:t>este silku ei tahtanud k</a:t>
            </a:r>
            <a:r>
              <a:rPr lang="en-GB" sz="2800" i="1" dirty="0">
                <a:latin typeface="Arial Nova" panose="020B0504020202020204" pitchFamily="34" charset="0"/>
              </a:rPr>
              <a:t>e</a:t>
            </a:r>
            <a:r>
              <a:rPr lang="et-EE" sz="2800" i="1" dirty="0">
                <a:latin typeface="Arial Nova" panose="020B0504020202020204" pitchFamily="34" charset="0"/>
              </a:rPr>
              <a:t>egi!</a:t>
            </a:r>
            <a:r>
              <a:rPr lang="en-GB" sz="2800" i="1" dirty="0">
                <a:latin typeface="Arial Nova" panose="020B0504020202020204" pitchFamily="34" charset="0"/>
              </a:rPr>
              <a:t>”</a:t>
            </a:r>
            <a:r>
              <a:rPr lang="et-EE" sz="2800" dirty="0">
                <a:latin typeface="Arial Nova" panose="020B0504020202020204" pitchFamily="34" charset="0"/>
              </a:rPr>
              <a:t> Milline sõna tuleb panna lünka, et jõuda jälile  soomlaste silgusoolamisnipile?</a:t>
            </a:r>
            <a:r>
              <a:rPr lang="en-GB" sz="2800" dirty="0">
                <a:latin typeface="Arial Nova" panose="020B0504020202020204" pitchFamily="34" charset="0"/>
              </a:rPr>
              <a:t> 1p</a:t>
            </a:r>
          </a:p>
          <a:p>
            <a:r>
              <a:rPr lang="en-GB" sz="2800" dirty="0">
                <a:latin typeface="Arial Nova" panose="020B0504020202020204" pitchFamily="34" charset="0"/>
              </a:rPr>
              <a:t>d) Mi</a:t>
            </a:r>
            <a:r>
              <a:rPr lang="et-EE" sz="2800" dirty="0">
                <a:latin typeface="Arial Nova" panose="020B0504020202020204" pitchFamily="34" charset="0"/>
              </a:rPr>
              <a:t>llist</a:t>
            </a:r>
            <a:r>
              <a:rPr lang="en-GB" sz="2800" dirty="0">
                <a:latin typeface="Arial Nova" panose="020B0504020202020204" pitchFamily="34" charset="0"/>
              </a:rPr>
              <a:t> </a:t>
            </a:r>
            <a:r>
              <a:rPr lang="en-GB" sz="2800" dirty="0" err="1">
                <a:latin typeface="Arial Nova" panose="020B0504020202020204" pitchFamily="34" charset="0"/>
              </a:rPr>
              <a:t>meile</a:t>
            </a:r>
            <a:r>
              <a:rPr lang="en-GB" sz="2800" dirty="0">
                <a:latin typeface="Arial Nova" panose="020B0504020202020204" pitchFamily="34" charset="0"/>
              </a:rPr>
              <a:t> </a:t>
            </a:r>
            <a:r>
              <a:rPr lang="en-GB" sz="2800" dirty="0" err="1">
                <a:latin typeface="Arial Nova" panose="020B0504020202020204" pitchFamily="34" charset="0"/>
              </a:rPr>
              <a:t>tuntud</a:t>
            </a:r>
            <a:r>
              <a:rPr lang="en-GB" sz="2800" dirty="0">
                <a:latin typeface="Arial Nova" panose="020B0504020202020204" pitchFamily="34" charset="0"/>
              </a:rPr>
              <a:t> kala </a:t>
            </a:r>
            <a:r>
              <a:rPr lang="en-GB" sz="2800" dirty="0" err="1">
                <a:latin typeface="Arial Nova" panose="020B0504020202020204" pitchFamily="34" charset="0"/>
              </a:rPr>
              <a:t>kutsutakse</a:t>
            </a:r>
            <a:r>
              <a:rPr lang="en-GB" sz="2800" dirty="0">
                <a:latin typeface="Arial Nova" panose="020B0504020202020204" pitchFamily="34" charset="0"/>
              </a:rPr>
              <a:t> ka L</a:t>
            </a:r>
            <a:r>
              <a:rPr lang="et-EE" sz="2800" dirty="0">
                <a:latin typeface="Arial Nova" panose="020B0504020202020204" pitchFamily="34" charset="0"/>
              </a:rPr>
              <a:t>äänemere ehk </a:t>
            </a:r>
            <a:r>
              <a:rPr lang="en-GB" sz="2800" dirty="0">
                <a:latin typeface="Arial Nova" panose="020B0504020202020204" pitchFamily="34" charset="0"/>
              </a:rPr>
              <a:t>B</a:t>
            </a:r>
            <a:r>
              <a:rPr lang="et-EE" sz="2800" dirty="0">
                <a:latin typeface="Arial Nova" panose="020B0504020202020204" pitchFamily="34" charset="0"/>
              </a:rPr>
              <a:t>alti heeringa</a:t>
            </a:r>
            <a:r>
              <a:rPr lang="en-GB" sz="2800" dirty="0" err="1">
                <a:latin typeface="Arial Nova" panose="020B0504020202020204" pitchFamily="34" charset="0"/>
              </a:rPr>
              <a:t>ks</a:t>
            </a:r>
            <a:r>
              <a:rPr lang="et-EE" sz="2800" dirty="0">
                <a:latin typeface="Arial Nova" panose="020B0504020202020204" pitchFamily="34" charset="0"/>
              </a:rPr>
              <a:t>? </a:t>
            </a:r>
            <a:r>
              <a:rPr lang="en-GB" sz="2800" dirty="0">
                <a:latin typeface="Arial Nova" panose="020B0504020202020204" pitchFamily="34" charset="0"/>
              </a:rPr>
              <a:t>1p</a:t>
            </a:r>
          </a:p>
        </p:txBody>
      </p:sp>
    </p:spTree>
    <p:extLst>
      <p:ext uri="{BB962C8B-B14F-4D97-AF65-F5344CB8AC3E}">
        <p14:creationId xmlns:p14="http://schemas.microsoft.com/office/powerpoint/2010/main" val="410495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err="1">
                <a:latin typeface="Arial Nova" panose="020B0504020202020204" pitchFamily="34" charset="0"/>
              </a:rPr>
              <a:t>muusika</a:t>
            </a:r>
            <a:endParaRPr lang="en-GB" sz="6600" dirty="0">
              <a:latin typeface="Arial Nova" panose="020B0504020202020204" pitchFamily="34" charset="0"/>
            </a:endParaRP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Kuues</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179695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lstStyle/>
          <a:p>
            <a:r>
              <a:rPr lang="en-GB" sz="2800" dirty="0" err="1">
                <a:latin typeface="Arial Nova" panose="020B0504020202020204" pitchFamily="34" charset="0"/>
              </a:rPr>
              <a:t>Kuulake</a:t>
            </a:r>
            <a:r>
              <a:rPr lang="en-GB" sz="2800" dirty="0">
                <a:latin typeface="Arial Nova" panose="020B0504020202020204" pitchFamily="34" charset="0"/>
              </a:rPr>
              <a:t> </a:t>
            </a:r>
            <a:r>
              <a:rPr lang="en-GB" sz="2800" dirty="0" err="1">
                <a:latin typeface="Arial Nova" panose="020B0504020202020204" pitchFamily="34" charset="0"/>
              </a:rPr>
              <a:t>järgnevaid</a:t>
            </a:r>
            <a:r>
              <a:rPr lang="en-GB" sz="2800" dirty="0">
                <a:latin typeface="Arial Nova" panose="020B0504020202020204" pitchFamily="34" charset="0"/>
              </a:rPr>
              <a:t> </a:t>
            </a:r>
            <a:r>
              <a:rPr lang="en-GB" sz="2800" dirty="0" err="1">
                <a:latin typeface="Arial Nova" panose="020B0504020202020204" pitchFamily="34" charset="0"/>
              </a:rPr>
              <a:t>muusikapalasid</a:t>
            </a:r>
            <a:r>
              <a:rPr lang="en-GB" sz="2800" dirty="0">
                <a:latin typeface="Arial Nova" panose="020B0504020202020204" pitchFamily="34" charset="0"/>
              </a:rPr>
              <a:t> </a:t>
            </a:r>
            <a:r>
              <a:rPr lang="en-GB" sz="2800" dirty="0" err="1">
                <a:latin typeface="Arial Nova" panose="020B0504020202020204" pitchFamily="34" charset="0"/>
              </a:rPr>
              <a:t>ning</a:t>
            </a:r>
            <a:r>
              <a:rPr lang="en-GB" sz="2800" dirty="0">
                <a:latin typeface="Arial Nova" panose="020B0504020202020204" pitchFamily="34" charset="0"/>
              </a:rPr>
              <a:t> </a:t>
            </a:r>
            <a:r>
              <a:rPr lang="en-GB" sz="2800" dirty="0" err="1">
                <a:latin typeface="Arial Nova" panose="020B0504020202020204" pitchFamily="34" charset="0"/>
              </a:rPr>
              <a:t>arvake</a:t>
            </a:r>
            <a:r>
              <a:rPr lang="en-GB" sz="2800" dirty="0">
                <a:latin typeface="Arial Nova" panose="020B0504020202020204" pitchFamily="34" charset="0"/>
              </a:rPr>
              <a:t> </a:t>
            </a:r>
            <a:r>
              <a:rPr lang="en-GB" sz="2800" dirty="0" err="1">
                <a:latin typeface="Arial Nova" panose="020B0504020202020204" pitchFamily="34" charset="0"/>
              </a:rPr>
              <a:t>ära</a:t>
            </a:r>
            <a:r>
              <a:rPr lang="en-GB" sz="2800" dirty="0">
                <a:latin typeface="Arial Nova" panose="020B0504020202020204" pitchFamily="34" charset="0"/>
              </a:rPr>
              <a:t> </a:t>
            </a:r>
            <a:r>
              <a:rPr lang="en-GB" sz="2800" dirty="0" err="1">
                <a:latin typeface="Arial Nova" panose="020B0504020202020204" pitchFamily="34" charset="0"/>
              </a:rPr>
              <a:t>laulu</a:t>
            </a:r>
            <a:r>
              <a:rPr lang="en-GB" sz="2800" dirty="0">
                <a:latin typeface="Arial Nova" panose="020B0504020202020204" pitchFamily="34" charset="0"/>
              </a:rPr>
              <a:t> </a:t>
            </a:r>
            <a:r>
              <a:rPr lang="en-GB" sz="2800" dirty="0" err="1">
                <a:latin typeface="Arial Nova" panose="020B0504020202020204" pitchFamily="34" charset="0"/>
              </a:rPr>
              <a:t>pealkiri</a:t>
            </a:r>
            <a:r>
              <a:rPr lang="en-GB" sz="2800" dirty="0">
                <a:latin typeface="Arial Nova" panose="020B0504020202020204" pitchFamily="34" charset="0"/>
              </a:rPr>
              <a:t> </a:t>
            </a:r>
            <a:r>
              <a:rPr lang="en-GB" sz="2800" dirty="0" err="1">
                <a:latin typeface="Arial Nova" panose="020B0504020202020204" pitchFamily="34" charset="0"/>
              </a:rPr>
              <a:t>ja</a:t>
            </a:r>
            <a:r>
              <a:rPr lang="en-GB" sz="2800" dirty="0">
                <a:latin typeface="Arial Nova" panose="020B0504020202020204" pitchFamily="34" charset="0"/>
              </a:rPr>
              <a:t> </a:t>
            </a:r>
            <a:r>
              <a:rPr lang="en-GB" sz="2800" dirty="0" err="1">
                <a:latin typeface="Arial Nova" panose="020B0504020202020204" pitchFamily="34" charset="0"/>
              </a:rPr>
              <a:t>estaja</a:t>
            </a:r>
            <a:r>
              <a:rPr lang="en-GB" sz="2800" dirty="0">
                <a:latin typeface="Arial Nova" panose="020B0504020202020204" pitchFamily="34" charset="0"/>
              </a:rPr>
              <a:t>(d). 4p</a:t>
            </a:r>
          </a:p>
          <a:p>
            <a:pPr>
              <a:buFont typeface="Wingdings" panose="05000000000000000000" pitchFamily="2" charset="2"/>
              <a:buChar char="§"/>
            </a:pPr>
            <a:r>
              <a:rPr lang="en-GB" sz="2800" dirty="0">
                <a:latin typeface="Arial Nova" panose="020B0504020202020204" pitchFamily="34" charset="0"/>
              </a:rPr>
              <a:t>a)</a:t>
            </a:r>
          </a:p>
          <a:p>
            <a:pPr>
              <a:buFont typeface="Wingdings" panose="05000000000000000000" pitchFamily="2" charset="2"/>
              <a:buChar char="§"/>
            </a:pPr>
            <a:r>
              <a:rPr lang="en-GB" sz="2800" dirty="0">
                <a:latin typeface="Arial Nova" panose="020B0504020202020204" pitchFamily="34" charset="0"/>
              </a:rPr>
              <a:t>b)</a:t>
            </a:r>
          </a:p>
          <a:p>
            <a:pPr>
              <a:buFont typeface="Wingdings" panose="05000000000000000000" pitchFamily="2" charset="2"/>
              <a:buChar char="§"/>
            </a:pPr>
            <a:r>
              <a:rPr lang="en-GB" sz="2800" dirty="0">
                <a:latin typeface="Arial Nova" panose="020B0504020202020204" pitchFamily="34" charset="0"/>
              </a:rPr>
              <a:t>c)</a:t>
            </a:r>
          </a:p>
          <a:p>
            <a:pPr>
              <a:buFont typeface="Wingdings" panose="05000000000000000000" pitchFamily="2" charset="2"/>
              <a:buChar char="§"/>
            </a:pPr>
            <a:r>
              <a:rPr lang="en-GB" sz="2800" dirty="0">
                <a:latin typeface="Arial Nova" panose="020B0504020202020204" pitchFamily="34" charset="0"/>
              </a:rPr>
              <a:t>d)</a:t>
            </a:r>
            <a:endParaRPr lang="en-GB" dirty="0">
              <a:latin typeface="Arial Nova" panose="020B0504020202020204" pitchFamily="34" charset="0"/>
            </a:endParaRPr>
          </a:p>
        </p:txBody>
      </p:sp>
      <p:pic>
        <p:nvPicPr>
          <p:cNvPr id="2052" name="Picture 4" descr="Image result for music emoji">
            <a:extLst>
              <a:ext uri="{FF2B5EF4-FFF2-40B4-BE49-F238E27FC236}">
                <a16:creationId xmlns:a16="http://schemas.microsoft.com/office/drawing/2014/main" id="{F6EDB4D7-54FC-4C3B-A353-299A05893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680" y="182372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85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lstStyle/>
          <a:p>
            <a:r>
              <a:rPr lang="en-GB" sz="6600" dirty="0" err="1">
                <a:latin typeface="Arial Nova" panose="020B0504020202020204" pitchFamily="34" charset="0"/>
              </a:rPr>
              <a:t>Tehnika</a:t>
            </a:r>
            <a:r>
              <a:rPr lang="en-GB" dirty="0"/>
              <a:t> </a:t>
            </a:r>
            <a:r>
              <a:rPr lang="en-GB" sz="6600" dirty="0" err="1"/>
              <a:t>ja</a:t>
            </a:r>
            <a:r>
              <a:rPr lang="en-GB" dirty="0"/>
              <a:t> </a:t>
            </a:r>
            <a:r>
              <a:rPr lang="en-GB" sz="6600" dirty="0" err="1"/>
              <a:t>teadus</a:t>
            </a:r>
            <a:endParaRPr lang="en-GB" sz="6600" dirty="0"/>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Seitsmes</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318007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err="1">
                <a:latin typeface="Arial Nova" panose="020B0504020202020204" pitchFamily="34" charset="0"/>
              </a:rPr>
              <a:t>ajalugu</a:t>
            </a:r>
            <a:endParaRPr lang="en-GB" sz="6600" dirty="0">
              <a:latin typeface="Arial Nova" panose="020B0504020202020204" pitchFamily="34" charset="0"/>
            </a:endParaRP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Esimene</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202164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sz="2800" dirty="0">
                <a:latin typeface="Arial Nova" panose="020B0504020202020204" pitchFamily="34" charset="0"/>
              </a:rPr>
              <a:t>a) </a:t>
            </a:r>
            <a:r>
              <a:rPr lang="et-EE" sz="2800" dirty="0">
                <a:latin typeface="Arial Nova" panose="020B0504020202020204" pitchFamily="34" charset="0"/>
              </a:rPr>
              <a:t>Seda keemilist elementi peetakse kõige tähtsamaks mineraalaineks inimese </a:t>
            </a:r>
            <a:r>
              <a:rPr lang="en-GB" sz="2800" dirty="0" err="1">
                <a:latin typeface="Arial Nova" panose="020B0504020202020204" pitchFamily="34" charset="0"/>
              </a:rPr>
              <a:t>organismis</a:t>
            </a:r>
            <a:r>
              <a:rPr lang="en-GB" sz="2800" dirty="0">
                <a:latin typeface="Arial Nova" panose="020B0504020202020204" pitchFamily="34" charset="0"/>
              </a:rPr>
              <a:t>. </a:t>
            </a:r>
            <a:r>
              <a:rPr lang="en-GB" sz="2800" dirty="0" err="1">
                <a:latin typeface="Arial Nova" panose="020B0504020202020204" pitchFamily="34" charset="0"/>
              </a:rPr>
              <a:t>Keemiliste</a:t>
            </a:r>
            <a:r>
              <a:rPr lang="en-GB" sz="2800" dirty="0">
                <a:latin typeface="Arial Nova" panose="020B0504020202020204" pitchFamily="34" charset="0"/>
              </a:rPr>
              <a:t> </a:t>
            </a:r>
            <a:r>
              <a:rPr lang="en-GB" sz="2800" dirty="0" err="1">
                <a:latin typeface="Arial Nova" panose="020B0504020202020204" pitchFamily="34" charset="0"/>
              </a:rPr>
              <a:t>elementide</a:t>
            </a:r>
            <a:r>
              <a:rPr lang="en-GB" sz="2800" dirty="0">
                <a:latin typeface="Arial Nova" panose="020B0504020202020204" pitchFamily="34" charset="0"/>
              </a:rPr>
              <a:t> </a:t>
            </a:r>
            <a:r>
              <a:rPr lang="en-GB" sz="2800" dirty="0" err="1">
                <a:latin typeface="Arial Nova" panose="020B0504020202020204" pitchFamily="34" charset="0"/>
              </a:rPr>
              <a:t>tabelis</a:t>
            </a:r>
            <a:r>
              <a:rPr lang="en-GB" sz="2800" dirty="0">
                <a:latin typeface="Arial Nova" panose="020B0504020202020204" pitchFamily="34" charset="0"/>
              </a:rPr>
              <a:t> </a:t>
            </a:r>
            <a:r>
              <a:rPr lang="en-GB" sz="2800" dirty="0" err="1">
                <a:latin typeface="Arial Nova" panose="020B0504020202020204" pitchFamily="34" charset="0"/>
              </a:rPr>
              <a:t>asub</a:t>
            </a:r>
            <a:r>
              <a:rPr lang="en-GB" sz="2800" dirty="0">
                <a:latin typeface="Arial Nova" panose="020B0504020202020204" pitchFamily="34" charset="0"/>
              </a:rPr>
              <a:t> ta II A </a:t>
            </a:r>
            <a:r>
              <a:rPr lang="en-GB" sz="2800" dirty="0" err="1">
                <a:latin typeface="Arial Nova" panose="020B0504020202020204" pitchFamily="34" charset="0"/>
              </a:rPr>
              <a:t>rühmas</a:t>
            </a:r>
            <a:r>
              <a:rPr lang="en-GB" sz="2800" dirty="0">
                <a:latin typeface="Arial Nova" panose="020B0504020202020204" pitchFamily="34" charset="0"/>
              </a:rPr>
              <a:t>. </a:t>
            </a:r>
            <a:r>
              <a:rPr lang="et-EE" sz="2800" dirty="0">
                <a:latin typeface="Arial Nova" panose="020B0504020202020204" pitchFamily="34" charset="0"/>
              </a:rPr>
              <a:t>Hinnanguliselt on 75 kilo kaaluva inimese kehas seda 1,5 kg. Mis see on?</a:t>
            </a:r>
            <a:r>
              <a:rPr lang="en-GB" sz="2800" dirty="0">
                <a:latin typeface="Arial Nova" panose="020B0504020202020204" pitchFamily="34" charset="0"/>
              </a:rPr>
              <a:t> 1p</a:t>
            </a:r>
          </a:p>
          <a:p>
            <a:endParaRPr lang="en-GB" sz="2800" dirty="0">
              <a:latin typeface="Arial Nova" panose="020B0504020202020204" pitchFamily="34" charset="0"/>
            </a:endParaRPr>
          </a:p>
          <a:p>
            <a:r>
              <a:rPr lang="en-GB" sz="2800" dirty="0">
                <a:latin typeface="Arial Nova" panose="020B0504020202020204" pitchFamily="34" charset="0"/>
              </a:rPr>
              <a:t>b) </a:t>
            </a:r>
            <a:r>
              <a:rPr lang="en-GB" sz="2800" dirty="0" err="1">
                <a:latin typeface="Arial Nova" panose="020B0504020202020204" pitchFamily="34" charset="0"/>
              </a:rPr>
              <a:t>Mida</a:t>
            </a:r>
            <a:r>
              <a:rPr lang="en-GB" sz="2800" dirty="0">
                <a:latin typeface="Arial Nova" panose="020B0504020202020204" pitchFamily="34" charset="0"/>
              </a:rPr>
              <a:t> </a:t>
            </a:r>
            <a:r>
              <a:rPr lang="en-GB" sz="2800" dirty="0" err="1">
                <a:latin typeface="Arial Nova" panose="020B0504020202020204" pitchFamily="34" charset="0"/>
              </a:rPr>
              <a:t>nimetatakse</a:t>
            </a:r>
            <a:r>
              <a:rPr lang="en-GB" sz="2800" dirty="0">
                <a:latin typeface="Arial Nova" panose="020B0504020202020204" pitchFamily="34" charset="0"/>
              </a:rPr>
              <a:t> </a:t>
            </a:r>
            <a:r>
              <a:rPr lang="en-GB" sz="2800" dirty="0" err="1">
                <a:latin typeface="Arial Nova" panose="020B0504020202020204" pitchFamily="34" charset="0"/>
              </a:rPr>
              <a:t>kaasaegses</a:t>
            </a:r>
            <a:r>
              <a:rPr lang="en-GB" sz="2800" dirty="0">
                <a:latin typeface="Arial Nova" panose="020B0504020202020204" pitchFamily="34" charset="0"/>
              </a:rPr>
              <a:t> </a:t>
            </a:r>
            <a:r>
              <a:rPr lang="en-GB" sz="2800" dirty="0" err="1">
                <a:latin typeface="Arial Nova" panose="020B0504020202020204" pitchFamily="34" charset="0"/>
              </a:rPr>
              <a:t>teaduses</a:t>
            </a:r>
            <a:r>
              <a:rPr lang="en-GB" sz="2800" dirty="0">
                <a:latin typeface="Arial Nova" panose="020B0504020202020204" pitchFamily="34" charset="0"/>
              </a:rPr>
              <a:t> “</a:t>
            </a:r>
            <a:r>
              <a:rPr lang="en-GB" sz="2800" dirty="0" err="1">
                <a:latin typeface="Arial Nova" panose="020B0504020202020204" pitchFamily="34" charset="0"/>
              </a:rPr>
              <a:t>neljandaks</a:t>
            </a:r>
            <a:r>
              <a:rPr lang="en-GB" sz="2800" dirty="0">
                <a:latin typeface="Arial Nova" panose="020B0504020202020204" pitchFamily="34" charset="0"/>
              </a:rPr>
              <a:t> </a:t>
            </a:r>
            <a:r>
              <a:rPr lang="en-GB" sz="2800" dirty="0" err="1">
                <a:latin typeface="Arial Nova" panose="020B0504020202020204" pitchFamily="34" charset="0"/>
              </a:rPr>
              <a:t>dimensiooniks</a:t>
            </a:r>
            <a:r>
              <a:rPr lang="et-EE" sz="2800" dirty="0">
                <a:latin typeface="Arial Nova" panose="020B0504020202020204" pitchFamily="34" charset="0"/>
              </a:rPr>
              <a:t>”</a:t>
            </a:r>
            <a:r>
              <a:rPr lang="en-GB" sz="2800" dirty="0">
                <a:latin typeface="Arial Nova" panose="020B0504020202020204" pitchFamily="34" charset="0"/>
              </a:rPr>
              <a:t>? 1p</a:t>
            </a:r>
          </a:p>
        </p:txBody>
      </p:sp>
    </p:spTree>
    <p:extLst>
      <p:ext uri="{BB962C8B-B14F-4D97-AF65-F5344CB8AC3E}">
        <p14:creationId xmlns:p14="http://schemas.microsoft.com/office/powerpoint/2010/main" val="3200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sz="2800" dirty="0">
                <a:latin typeface="Arial Nova" panose="020B0504020202020204" pitchFamily="34" charset="0"/>
              </a:rPr>
              <a:t>c) </a:t>
            </a:r>
            <a:r>
              <a:rPr lang="en-GB" sz="2800" dirty="0" err="1">
                <a:latin typeface="Arial Nova" panose="020B0504020202020204" pitchFamily="34" charset="0"/>
              </a:rPr>
              <a:t>Mitu</a:t>
            </a:r>
            <a:r>
              <a:rPr lang="en-GB" sz="2800" dirty="0">
                <a:latin typeface="Arial Nova" panose="020B0504020202020204" pitchFamily="34" charset="0"/>
              </a:rPr>
              <a:t> </a:t>
            </a:r>
            <a:r>
              <a:rPr lang="en-GB" sz="2800" dirty="0" err="1">
                <a:latin typeface="Arial Nova" panose="020B0504020202020204" pitchFamily="34" charset="0"/>
              </a:rPr>
              <a:t>Maa</a:t>
            </a:r>
            <a:r>
              <a:rPr lang="en-GB" sz="2800" dirty="0">
                <a:latin typeface="Arial Nova" panose="020B0504020202020204" pitchFamily="34" charset="0"/>
              </a:rPr>
              <a:t> </a:t>
            </a:r>
            <a:r>
              <a:rPr lang="en-GB" sz="2800" dirty="0" err="1">
                <a:latin typeface="Arial Nova" panose="020B0504020202020204" pitchFamily="34" charset="0"/>
              </a:rPr>
              <a:t>päeva</a:t>
            </a:r>
            <a:r>
              <a:rPr lang="en-GB" sz="2800" dirty="0">
                <a:latin typeface="Arial Nova" panose="020B0504020202020204" pitchFamily="34" charset="0"/>
              </a:rPr>
              <a:t> on </a:t>
            </a:r>
            <a:r>
              <a:rPr lang="en-GB" sz="2800" dirty="0" err="1">
                <a:latin typeface="Arial Nova" panose="020B0504020202020204" pitchFamily="34" charset="0"/>
              </a:rPr>
              <a:t>Marsi</a:t>
            </a:r>
            <a:r>
              <a:rPr lang="en-GB" sz="2800" dirty="0">
                <a:latin typeface="Arial Nova" panose="020B0504020202020204" pitchFamily="34" charset="0"/>
              </a:rPr>
              <a:t> </a:t>
            </a:r>
            <a:r>
              <a:rPr lang="en-GB" sz="2800" dirty="0" err="1">
                <a:latin typeface="Arial Nova" panose="020B0504020202020204" pitchFamily="34" charset="0"/>
              </a:rPr>
              <a:t>aastas</a:t>
            </a:r>
            <a:r>
              <a:rPr lang="en-GB" sz="2800" dirty="0">
                <a:latin typeface="Arial Nova" panose="020B0504020202020204" pitchFamily="34" charset="0"/>
              </a:rPr>
              <a:t>? +/-30 </a:t>
            </a:r>
            <a:r>
              <a:rPr lang="en-GB" sz="2800" dirty="0" err="1">
                <a:latin typeface="Arial Nova" panose="020B0504020202020204" pitchFamily="34" charset="0"/>
              </a:rPr>
              <a:t>päeva</a:t>
            </a:r>
            <a:r>
              <a:rPr lang="en-GB" sz="2800" dirty="0">
                <a:latin typeface="Arial Nova" panose="020B0504020202020204" pitchFamily="34" charset="0"/>
              </a:rPr>
              <a:t>. 1p</a:t>
            </a:r>
          </a:p>
          <a:p>
            <a:endParaRPr lang="en-GB" sz="2800" dirty="0">
              <a:latin typeface="Arial Nova" panose="020B0504020202020204" pitchFamily="34" charset="0"/>
            </a:endParaRPr>
          </a:p>
          <a:p>
            <a:endParaRPr lang="en-GB" sz="2800" dirty="0">
              <a:latin typeface="Arial Nova" panose="020B0504020202020204" pitchFamily="34" charset="0"/>
            </a:endParaRPr>
          </a:p>
          <a:p>
            <a:pPr marL="0" indent="0">
              <a:buNone/>
            </a:pPr>
            <a:endParaRPr lang="en-GB" sz="2800" dirty="0">
              <a:latin typeface="Arial Nova" panose="020B0504020202020204" pitchFamily="34" charset="0"/>
            </a:endParaRPr>
          </a:p>
          <a:p>
            <a:r>
              <a:rPr lang="en-GB" sz="2800" dirty="0">
                <a:latin typeface="Arial Nova" panose="020B0504020202020204" pitchFamily="34" charset="0"/>
              </a:rPr>
              <a:t> d) Mille </a:t>
            </a:r>
            <a:r>
              <a:rPr lang="en-GB" sz="2800" dirty="0" err="1">
                <a:latin typeface="Arial Nova" panose="020B0504020202020204" pitchFamily="34" charset="0"/>
              </a:rPr>
              <a:t>leiutasid</a:t>
            </a:r>
            <a:r>
              <a:rPr lang="en-GB" sz="2800" dirty="0">
                <a:latin typeface="Arial Nova" panose="020B0504020202020204" pitchFamily="34" charset="0"/>
              </a:rPr>
              <a:t> </a:t>
            </a:r>
            <a:r>
              <a:rPr lang="en-GB" sz="2800" dirty="0" err="1">
                <a:latin typeface="Arial Nova" panose="020B0504020202020204" pitchFamily="34" charset="0"/>
              </a:rPr>
              <a:t>vennad</a:t>
            </a:r>
            <a:r>
              <a:rPr lang="en-GB" sz="2800" dirty="0">
                <a:latin typeface="Arial Nova" panose="020B0504020202020204" pitchFamily="34" charset="0"/>
              </a:rPr>
              <a:t> </a:t>
            </a:r>
            <a:r>
              <a:rPr lang="en-GB" sz="2800" dirty="0" err="1">
                <a:latin typeface="Arial Nova" panose="020B0504020202020204" pitchFamily="34" charset="0"/>
              </a:rPr>
              <a:t>Birod</a:t>
            </a:r>
            <a:r>
              <a:rPr lang="en-GB" sz="2800" dirty="0">
                <a:latin typeface="Arial Nova" panose="020B0504020202020204" pitchFamily="34" charset="0"/>
              </a:rPr>
              <a:t>                                                       </a:t>
            </a:r>
            <a:r>
              <a:rPr lang="en-GB" sz="2800" dirty="0" err="1">
                <a:latin typeface="Arial Nova" panose="020B0504020202020204" pitchFamily="34" charset="0"/>
              </a:rPr>
              <a:t>aastal</a:t>
            </a:r>
            <a:r>
              <a:rPr lang="en-GB" sz="2800" dirty="0">
                <a:latin typeface="Arial Nova" panose="020B0504020202020204" pitchFamily="34" charset="0"/>
              </a:rPr>
              <a:t> 1938? See ese on </a:t>
            </a:r>
            <a:r>
              <a:rPr lang="en-GB" sz="2800" dirty="0" err="1">
                <a:latin typeface="Arial Nova" panose="020B0504020202020204" pitchFamily="34" charset="0"/>
              </a:rPr>
              <a:t>meil</a:t>
            </a:r>
            <a:r>
              <a:rPr lang="en-GB" sz="2800" dirty="0">
                <a:latin typeface="Arial Nova" panose="020B0504020202020204" pitchFamily="34" charset="0"/>
              </a:rPr>
              <a:t>                                                             </a:t>
            </a:r>
            <a:r>
              <a:rPr lang="en-GB" sz="2800" dirty="0" err="1">
                <a:latin typeface="Arial Nova" panose="020B0504020202020204" pitchFamily="34" charset="0"/>
              </a:rPr>
              <a:t>igapäevaselt</a:t>
            </a:r>
            <a:r>
              <a:rPr lang="en-GB" sz="2800" dirty="0">
                <a:latin typeface="Arial Nova" panose="020B0504020202020204" pitchFamily="34" charset="0"/>
              </a:rPr>
              <a:t> </a:t>
            </a:r>
            <a:r>
              <a:rPr lang="en-GB" sz="2800" dirty="0" err="1">
                <a:latin typeface="Arial Nova" panose="020B0504020202020204" pitchFamily="34" charset="0"/>
              </a:rPr>
              <a:t>kasutusel</a:t>
            </a:r>
            <a:r>
              <a:rPr lang="en-GB" sz="2800" dirty="0">
                <a:latin typeface="Arial Nova" panose="020B0504020202020204" pitchFamily="34" charset="0"/>
              </a:rPr>
              <a:t>. 1p</a:t>
            </a:r>
          </a:p>
          <a:p>
            <a:pPr marL="0" indent="0">
              <a:buNone/>
            </a:pPr>
            <a:endParaRPr lang="en-GB" dirty="0">
              <a:latin typeface="Arial Nova" panose="020B0504020202020204" pitchFamily="34" charset="0"/>
            </a:endParaRPr>
          </a:p>
        </p:txBody>
      </p:sp>
      <p:pic>
        <p:nvPicPr>
          <p:cNvPr id="4" name="Picture 3">
            <a:extLst>
              <a:ext uri="{FF2B5EF4-FFF2-40B4-BE49-F238E27FC236}">
                <a16:creationId xmlns:a16="http://schemas.microsoft.com/office/drawing/2014/main" id="{D9368D25-5E5D-4150-BAC7-EF399D97D34D}"/>
              </a:ext>
            </a:extLst>
          </p:cNvPr>
          <p:cNvPicPr>
            <a:picLocks noChangeAspect="1"/>
          </p:cNvPicPr>
          <p:nvPr/>
        </p:nvPicPr>
        <p:blipFill>
          <a:blip r:embed="rId2" cstate="print"/>
          <a:stretch>
            <a:fillRect/>
          </a:stretch>
        </p:blipFill>
        <p:spPr>
          <a:xfrm>
            <a:off x="6533137" y="1367446"/>
            <a:ext cx="4761715" cy="3429000"/>
          </a:xfrm>
          <a:prstGeom prst="rect">
            <a:avLst/>
          </a:prstGeom>
        </p:spPr>
      </p:pic>
    </p:spTree>
    <p:extLst>
      <p:ext uri="{BB962C8B-B14F-4D97-AF65-F5344CB8AC3E}">
        <p14:creationId xmlns:p14="http://schemas.microsoft.com/office/powerpoint/2010/main" val="126466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err="1">
                <a:latin typeface="Arial Nova" panose="020B0504020202020204" pitchFamily="34" charset="0"/>
              </a:rPr>
              <a:t>Varia</a:t>
            </a:r>
            <a:endParaRPr lang="en-GB" sz="6600" dirty="0">
              <a:latin typeface="Arial Nova" panose="020B0504020202020204" pitchFamily="34" charset="0"/>
            </a:endParaRP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Kaheksas</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384156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lstStyle/>
          <a:p>
            <a:r>
              <a:rPr lang="en-GB" dirty="0">
                <a:latin typeface="Arial Nova" panose="020B0504020202020204" pitchFamily="34" charset="0"/>
              </a:rPr>
              <a:t>a) </a:t>
            </a:r>
            <a:r>
              <a:rPr lang="et-EE" dirty="0">
                <a:latin typeface="Arial Nova" panose="020B0504020202020204" pitchFamily="34" charset="0"/>
              </a:rPr>
              <a:t>Stev</a:t>
            </a:r>
            <a:r>
              <a:rPr lang="en-GB" dirty="0" err="1">
                <a:latin typeface="Arial Nova" panose="020B0504020202020204" pitchFamily="34" charset="0"/>
              </a:rPr>
              <a:t>i</a:t>
            </a:r>
            <a:r>
              <a:rPr lang="et-EE" dirty="0">
                <a:latin typeface="Arial Nova" panose="020B0504020202020204" pitchFamily="34" charset="0"/>
              </a:rPr>
              <a:t>e Wonder</a:t>
            </a:r>
            <a:r>
              <a:rPr lang="et-EE" b="1" dirty="0">
                <a:latin typeface="Arial Nova" panose="020B0504020202020204" pitchFamily="34" charset="0"/>
              </a:rPr>
              <a:t> </a:t>
            </a:r>
            <a:r>
              <a:rPr lang="et-EE" dirty="0">
                <a:latin typeface="Arial Nova" panose="020B0504020202020204" pitchFamily="34" charset="0"/>
              </a:rPr>
              <a:t>sai USA edetabelites esimeseks</a:t>
            </a:r>
            <a:r>
              <a:rPr lang="et-EE" b="1" dirty="0">
                <a:latin typeface="Arial Nova" panose="020B0504020202020204" pitchFamily="34" charset="0"/>
              </a:rPr>
              <a:t> </a:t>
            </a:r>
            <a:r>
              <a:rPr lang="et-EE" dirty="0">
                <a:latin typeface="Arial Nova" panose="020B0504020202020204" pitchFamily="34" charset="0"/>
              </a:rPr>
              <a:t>juba</a:t>
            </a:r>
            <a:r>
              <a:rPr lang="et-EE" b="1" dirty="0">
                <a:latin typeface="Arial Nova" panose="020B0504020202020204" pitchFamily="34" charset="0"/>
              </a:rPr>
              <a:t> </a:t>
            </a:r>
            <a:r>
              <a:rPr lang="et-EE" dirty="0">
                <a:latin typeface="Arial Nova" panose="020B0504020202020204" pitchFamily="34" charset="0"/>
              </a:rPr>
              <a:t>13-aastaselt (laul oli </a:t>
            </a:r>
            <a:r>
              <a:rPr lang="en-GB" dirty="0">
                <a:latin typeface="Arial Nova" panose="020B0504020202020204" pitchFamily="34" charset="0"/>
              </a:rPr>
              <a:t>“F</a:t>
            </a:r>
            <a:r>
              <a:rPr lang="et-EE" dirty="0">
                <a:latin typeface="Arial Nova" panose="020B0504020202020204" pitchFamily="34" charset="0"/>
              </a:rPr>
              <a:t>ingertips</a:t>
            </a:r>
            <a:r>
              <a:rPr lang="en-GB" dirty="0">
                <a:latin typeface="Arial Nova" panose="020B0504020202020204" pitchFamily="34" charset="0"/>
              </a:rPr>
              <a:t>”</a:t>
            </a:r>
            <a:r>
              <a:rPr lang="et-EE" dirty="0">
                <a:latin typeface="Arial Nova" panose="020B0504020202020204" pitchFamily="34" charset="0"/>
              </a:rPr>
              <a:t>). Kõigi aegade USA noorimaks edetabelijuhiks sai juba aastaid tagasi 11 aasta ja 5 kuu vanuselt poiss lauluga </a:t>
            </a:r>
            <a:r>
              <a:rPr lang="en-GB" dirty="0">
                <a:latin typeface="Arial Nova" panose="020B0504020202020204" pitchFamily="34" charset="0"/>
              </a:rPr>
              <a:t>“</a:t>
            </a:r>
            <a:r>
              <a:rPr lang="et-EE" dirty="0">
                <a:latin typeface="Arial Nova" panose="020B0504020202020204" pitchFamily="34" charset="0"/>
              </a:rPr>
              <a:t>I Want You Back</a:t>
            </a:r>
            <a:r>
              <a:rPr lang="en-GB" dirty="0">
                <a:latin typeface="Arial Nova" panose="020B0504020202020204" pitchFamily="34" charset="0"/>
              </a:rPr>
              <a:t>”</a:t>
            </a:r>
            <a:r>
              <a:rPr lang="et-EE" b="1" i="1" dirty="0">
                <a:latin typeface="Arial Nova" panose="020B0504020202020204" pitchFamily="34" charset="0"/>
              </a:rPr>
              <a:t>. </a:t>
            </a:r>
            <a:r>
              <a:rPr lang="et-EE" dirty="0">
                <a:latin typeface="Arial Nova" panose="020B0504020202020204" pitchFamily="34" charset="0"/>
              </a:rPr>
              <a:t>Kes oli see tulevane maailmakuulsus</a:t>
            </a:r>
            <a:r>
              <a:rPr lang="en-GB" dirty="0">
                <a:latin typeface="Arial Nova" panose="020B0504020202020204" pitchFamily="34" charset="0"/>
              </a:rPr>
              <a:t>?</a:t>
            </a:r>
            <a:r>
              <a:rPr lang="et-EE" dirty="0">
                <a:latin typeface="Arial Nova" panose="020B0504020202020204" pitchFamily="34" charset="0"/>
              </a:rPr>
              <a:t> </a:t>
            </a:r>
            <a:r>
              <a:rPr lang="en-GB" dirty="0">
                <a:latin typeface="Arial Nova" panose="020B0504020202020204" pitchFamily="34" charset="0"/>
              </a:rPr>
              <a:t>1p</a:t>
            </a:r>
          </a:p>
          <a:p>
            <a:pPr lvl="0"/>
            <a:r>
              <a:rPr lang="en-GB" dirty="0">
                <a:latin typeface="Arial Nova" panose="020B0504020202020204" pitchFamily="34" charset="0"/>
              </a:rPr>
              <a:t>b) </a:t>
            </a:r>
            <a:r>
              <a:rPr lang="en-GB" dirty="0" err="1">
                <a:latin typeface="Arial Nova" panose="020B0504020202020204" pitchFamily="34" charset="0"/>
              </a:rPr>
              <a:t>Alltoodud</a:t>
            </a:r>
            <a:r>
              <a:rPr lang="en-GB" dirty="0">
                <a:latin typeface="Arial Nova" panose="020B0504020202020204" pitchFamily="34" charset="0"/>
              </a:rPr>
              <a:t> </a:t>
            </a:r>
            <a:r>
              <a:rPr lang="en-GB" dirty="0" err="1">
                <a:latin typeface="Arial Nova" panose="020B0504020202020204" pitchFamily="34" charset="0"/>
              </a:rPr>
              <a:t>kolmesest</a:t>
            </a:r>
            <a:r>
              <a:rPr lang="en-GB" dirty="0">
                <a:latin typeface="Arial Nova" panose="020B0504020202020204" pitchFamily="34" charset="0"/>
              </a:rPr>
              <a:t> </a:t>
            </a:r>
            <a:r>
              <a:rPr lang="en-GB" dirty="0" err="1">
                <a:latin typeface="Arial Nova" panose="020B0504020202020204" pitchFamily="34" charset="0"/>
              </a:rPr>
              <a:t>loetelust</a:t>
            </a:r>
            <a:r>
              <a:rPr lang="en-GB" dirty="0">
                <a:latin typeface="Arial Nova" panose="020B0504020202020204" pitchFamily="34" charset="0"/>
              </a:rPr>
              <a:t> </a:t>
            </a:r>
            <a:r>
              <a:rPr lang="en-GB" dirty="0" err="1">
                <a:latin typeface="Arial Nova" panose="020B0504020202020204" pitchFamily="34" charset="0"/>
              </a:rPr>
              <a:t>pidavat</a:t>
            </a:r>
            <a:r>
              <a:rPr lang="en-GB" dirty="0">
                <a:latin typeface="Arial Nova" panose="020B0504020202020204" pitchFamily="34" charset="0"/>
              </a:rPr>
              <a:t> </a:t>
            </a:r>
            <a:r>
              <a:rPr lang="en-GB" dirty="0" err="1">
                <a:latin typeface="Arial Nova" panose="020B0504020202020204" pitchFamily="34" charset="0"/>
              </a:rPr>
              <a:t>kaks</a:t>
            </a:r>
            <a:r>
              <a:rPr lang="en-GB" dirty="0">
                <a:latin typeface="Arial Nova" panose="020B0504020202020204" pitchFamily="34" charset="0"/>
              </a:rPr>
              <a:t> </a:t>
            </a:r>
            <a:r>
              <a:rPr lang="en-GB" dirty="0" err="1">
                <a:latin typeface="Arial Nova" panose="020B0504020202020204" pitchFamily="34" charset="0"/>
              </a:rPr>
              <a:t>paari</a:t>
            </a:r>
            <a:r>
              <a:rPr lang="en-GB" dirty="0">
                <a:latin typeface="Arial Nova" panose="020B0504020202020204" pitchFamily="34" charset="0"/>
              </a:rPr>
              <a:t> </a:t>
            </a:r>
            <a:r>
              <a:rPr lang="en-GB" dirty="0" err="1">
                <a:latin typeface="Arial Nova" panose="020B0504020202020204" pitchFamily="34" charset="0"/>
              </a:rPr>
              <a:t>värvilisi</a:t>
            </a:r>
            <a:r>
              <a:rPr lang="en-GB" dirty="0">
                <a:latin typeface="Arial Nova" panose="020B0504020202020204" pitchFamily="34" charset="0"/>
              </a:rPr>
              <a:t> </a:t>
            </a:r>
            <a:r>
              <a:rPr lang="en-GB" dirty="0" err="1">
                <a:latin typeface="Arial Nova" panose="020B0504020202020204" pitchFamily="34" charset="0"/>
              </a:rPr>
              <a:t>salvrätte</a:t>
            </a:r>
            <a:r>
              <a:rPr lang="en-GB" dirty="0">
                <a:latin typeface="Arial Nova" panose="020B0504020202020204" pitchFamily="34" charset="0"/>
              </a:rPr>
              <a:t>, </a:t>
            </a:r>
            <a:r>
              <a:rPr lang="en-GB" dirty="0" err="1">
                <a:latin typeface="Arial Nova" panose="020B0504020202020204" pitchFamily="34" charset="0"/>
              </a:rPr>
              <a:t>serviis</a:t>
            </a:r>
            <a:r>
              <a:rPr lang="en-GB" dirty="0">
                <a:latin typeface="Arial Nova" panose="020B0504020202020204" pitchFamily="34" charset="0"/>
              </a:rPr>
              <a:t> </a:t>
            </a:r>
            <a:r>
              <a:rPr lang="en-GB" dirty="0" err="1">
                <a:latin typeface="Arial Nova" panose="020B0504020202020204" pitchFamily="34" charset="0"/>
              </a:rPr>
              <a:t>ja</a:t>
            </a:r>
            <a:r>
              <a:rPr lang="en-GB" dirty="0">
                <a:latin typeface="Arial Nova" panose="020B0504020202020204" pitchFamily="34" charset="0"/>
              </a:rPr>
              <a:t> ka </a:t>
            </a:r>
            <a:r>
              <a:rPr lang="en-GB" dirty="0" err="1">
                <a:latin typeface="Arial Nova" panose="020B0504020202020204" pitchFamily="34" charset="0"/>
              </a:rPr>
              <a:t>laudlina</a:t>
            </a:r>
            <a:r>
              <a:rPr lang="en-GB" dirty="0">
                <a:latin typeface="Arial Nova" panose="020B0504020202020204" pitchFamily="34" charset="0"/>
              </a:rPr>
              <a:t> </a:t>
            </a:r>
            <a:r>
              <a:rPr lang="en-GB" dirty="0" err="1">
                <a:latin typeface="Arial Nova" panose="020B0504020202020204" pitchFamily="34" charset="0"/>
              </a:rPr>
              <a:t>suurendama</a:t>
            </a:r>
            <a:r>
              <a:rPr lang="en-GB" dirty="0">
                <a:latin typeface="Arial Nova" panose="020B0504020202020204" pitchFamily="34" charset="0"/>
              </a:rPr>
              <a:t> </a:t>
            </a:r>
            <a:r>
              <a:rPr lang="en-GB" dirty="0" err="1">
                <a:latin typeface="Arial Nova" panose="020B0504020202020204" pitchFamily="34" charset="0"/>
              </a:rPr>
              <a:t>söögiisu</a:t>
            </a:r>
            <a:r>
              <a:rPr lang="en-GB" dirty="0">
                <a:latin typeface="Arial Nova" panose="020B0504020202020204" pitchFamily="34" charset="0"/>
              </a:rPr>
              <a:t>, </a:t>
            </a:r>
            <a:r>
              <a:rPr lang="en-GB" dirty="0" err="1">
                <a:latin typeface="Arial Nova" panose="020B0504020202020204" pitchFamily="34" charset="0"/>
              </a:rPr>
              <a:t>üks</a:t>
            </a:r>
            <a:r>
              <a:rPr lang="en-GB" dirty="0">
                <a:latin typeface="Arial Nova" panose="020B0504020202020204" pitchFamily="34" charset="0"/>
              </a:rPr>
              <a:t> </a:t>
            </a:r>
            <a:r>
              <a:rPr lang="en-GB" dirty="0" err="1">
                <a:latin typeface="Arial Nova" panose="020B0504020202020204" pitchFamily="34" charset="0"/>
              </a:rPr>
              <a:t>värvipaar</a:t>
            </a:r>
            <a:r>
              <a:rPr lang="en-GB" dirty="0">
                <a:latin typeface="Arial Nova" panose="020B0504020202020204" pitchFamily="34" charset="0"/>
              </a:rPr>
              <a:t> </a:t>
            </a:r>
            <a:r>
              <a:rPr lang="en-GB" dirty="0" err="1">
                <a:latin typeface="Arial Nova" panose="020B0504020202020204" pitchFamily="34" charset="0"/>
              </a:rPr>
              <a:t>aga</a:t>
            </a:r>
            <a:r>
              <a:rPr lang="en-GB" dirty="0">
                <a:latin typeface="Arial Nova" panose="020B0504020202020204" pitchFamily="34" charset="0"/>
              </a:rPr>
              <a:t> </a:t>
            </a:r>
            <a:r>
              <a:rPr lang="en-GB" dirty="0" err="1">
                <a:latin typeface="Arial Nova" panose="020B0504020202020204" pitchFamily="34" charset="0"/>
              </a:rPr>
              <a:t>vähendama</a:t>
            </a:r>
            <a:r>
              <a:rPr lang="en-GB" dirty="0">
                <a:latin typeface="Arial Nova" panose="020B0504020202020204" pitchFamily="34" charset="0"/>
              </a:rPr>
              <a:t> </a:t>
            </a:r>
            <a:r>
              <a:rPr lang="en-GB" dirty="0" err="1">
                <a:latin typeface="Arial Nova" panose="020B0504020202020204" pitchFamily="34" charset="0"/>
              </a:rPr>
              <a:t>söögiisu</a:t>
            </a:r>
            <a:r>
              <a:rPr lang="en-GB" dirty="0">
                <a:latin typeface="Arial Nova" panose="020B0504020202020204" pitchFamily="34" charset="0"/>
              </a:rPr>
              <a:t>. </a:t>
            </a:r>
            <a:r>
              <a:rPr lang="en-GB" dirty="0" err="1">
                <a:latin typeface="Arial Nova" panose="020B0504020202020204" pitchFamily="34" charset="0"/>
              </a:rPr>
              <a:t>Valige</a:t>
            </a:r>
            <a:r>
              <a:rPr lang="en-GB" dirty="0">
                <a:latin typeface="Arial Nova" panose="020B0504020202020204" pitchFamily="34" charset="0"/>
              </a:rPr>
              <a:t> </a:t>
            </a:r>
            <a:r>
              <a:rPr lang="en-GB" dirty="0" err="1">
                <a:latin typeface="Arial Nova" panose="020B0504020202020204" pitchFamily="34" charset="0"/>
              </a:rPr>
              <a:t>alltoodud</a:t>
            </a:r>
            <a:r>
              <a:rPr lang="en-GB" dirty="0">
                <a:latin typeface="Arial Nova" panose="020B0504020202020204" pitchFamily="34" charset="0"/>
              </a:rPr>
              <a:t> </a:t>
            </a:r>
            <a:r>
              <a:rPr lang="en-GB" dirty="0" err="1">
                <a:latin typeface="Arial Nova" panose="020B0504020202020204" pitchFamily="34" charset="0"/>
              </a:rPr>
              <a:t>toonidest</a:t>
            </a:r>
            <a:r>
              <a:rPr lang="en-GB" dirty="0">
                <a:latin typeface="Arial Nova" panose="020B0504020202020204" pitchFamily="34" charset="0"/>
              </a:rPr>
              <a:t> </a:t>
            </a:r>
            <a:r>
              <a:rPr lang="en-GB" u="sng" dirty="0" err="1">
                <a:latin typeface="Arial Nova" panose="020B0504020202020204" pitchFamily="34" charset="0"/>
              </a:rPr>
              <a:t>isu</a:t>
            </a:r>
            <a:r>
              <a:rPr lang="en-GB" u="sng" dirty="0">
                <a:latin typeface="Arial Nova" panose="020B0504020202020204" pitchFamily="34" charset="0"/>
              </a:rPr>
              <a:t> </a:t>
            </a:r>
            <a:r>
              <a:rPr lang="en-GB" u="sng" dirty="0" err="1">
                <a:latin typeface="Arial Nova" panose="020B0504020202020204" pitchFamily="34" charset="0"/>
              </a:rPr>
              <a:t>vähendav</a:t>
            </a:r>
            <a:r>
              <a:rPr lang="en-GB" dirty="0">
                <a:latin typeface="Arial Nova" panose="020B0504020202020204" pitchFamily="34" charset="0"/>
              </a:rPr>
              <a:t> </a:t>
            </a:r>
            <a:r>
              <a:rPr lang="en-GB" dirty="0" err="1">
                <a:latin typeface="Arial Nova" panose="020B0504020202020204" pitchFamily="34" charset="0"/>
              </a:rPr>
              <a:t>värvipaar</a:t>
            </a:r>
            <a:r>
              <a:rPr lang="en-GB" dirty="0">
                <a:latin typeface="Arial Nova" panose="020B0504020202020204" pitchFamily="34" charset="0"/>
              </a:rPr>
              <a:t>. 1p</a:t>
            </a:r>
          </a:p>
          <a:p>
            <a:pPr lvl="0"/>
            <a:r>
              <a:rPr lang="en-GB" dirty="0" err="1">
                <a:latin typeface="Arial Nova" panose="020B0504020202020204" pitchFamily="34" charset="0"/>
              </a:rPr>
              <a:t>punane</a:t>
            </a:r>
            <a:r>
              <a:rPr lang="en-GB" dirty="0">
                <a:latin typeface="Arial Nova" panose="020B0504020202020204" pitchFamily="34" charset="0"/>
              </a:rPr>
              <a:t>, </a:t>
            </a:r>
            <a:r>
              <a:rPr lang="en-GB" dirty="0" err="1">
                <a:latin typeface="Arial Nova" panose="020B0504020202020204" pitchFamily="34" charset="0"/>
              </a:rPr>
              <a:t>valge</a:t>
            </a:r>
            <a:endParaRPr lang="en-GB" dirty="0">
              <a:latin typeface="Arial Nova" panose="020B0504020202020204" pitchFamily="34" charset="0"/>
            </a:endParaRPr>
          </a:p>
          <a:p>
            <a:pPr lvl="0"/>
            <a:r>
              <a:rPr lang="en-GB" dirty="0" err="1">
                <a:latin typeface="Arial Nova" panose="020B0504020202020204" pitchFamily="34" charset="0"/>
              </a:rPr>
              <a:t>oranz</a:t>
            </a:r>
            <a:r>
              <a:rPr lang="en-GB" dirty="0">
                <a:latin typeface="Arial Nova" panose="020B0504020202020204" pitchFamily="34" charset="0"/>
              </a:rPr>
              <a:t>, </a:t>
            </a:r>
            <a:r>
              <a:rPr lang="en-GB" dirty="0" err="1">
                <a:latin typeface="Arial Nova" panose="020B0504020202020204" pitchFamily="34" charset="0"/>
              </a:rPr>
              <a:t>roheline</a:t>
            </a:r>
            <a:endParaRPr lang="en-GB" dirty="0">
              <a:latin typeface="Arial Nova" panose="020B0504020202020204" pitchFamily="34" charset="0"/>
            </a:endParaRPr>
          </a:p>
          <a:p>
            <a:r>
              <a:rPr lang="et-EE" dirty="0">
                <a:latin typeface="Arial Nova" panose="020B0504020202020204" pitchFamily="34" charset="0"/>
              </a:rPr>
              <a:t>sinine, kollane</a:t>
            </a:r>
            <a:endParaRPr lang="en-GB" dirty="0">
              <a:latin typeface="Arial Nova" panose="020B0504020202020204" pitchFamily="34" charset="0"/>
            </a:endParaRPr>
          </a:p>
        </p:txBody>
      </p:sp>
    </p:spTree>
    <p:extLst>
      <p:ext uri="{BB962C8B-B14F-4D97-AF65-F5344CB8AC3E}">
        <p14:creationId xmlns:p14="http://schemas.microsoft.com/office/powerpoint/2010/main" val="132973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lstStyle/>
          <a:p>
            <a:r>
              <a:rPr lang="en-GB" sz="2800" dirty="0">
                <a:latin typeface="Arial Nova" panose="020B0504020202020204" pitchFamily="34" charset="0"/>
              </a:rPr>
              <a:t>c) </a:t>
            </a:r>
            <a:r>
              <a:rPr lang="et-EE" sz="2800" dirty="0">
                <a:latin typeface="Arial Nova" panose="020B0504020202020204" pitchFamily="34" charset="0"/>
              </a:rPr>
              <a:t>Kui Alar </a:t>
            </a:r>
            <a:r>
              <a:rPr lang="et-EE" sz="2800">
                <a:latin typeface="Arial Nova" panose="020B0504020202020204" pitchFamily="34" charset="0"/>
              </a:rPr>
              <a:t>Sikk eestlasest </a:t>
            </a:r>
            <a:r>
              <a:rPr lang="et-EE" sz="2800" dirty="0">
                <a:latin typeface="Arial Nova" panose="020B0504020202020204" pitchFamily="34" charset="0"/>
              </a:rPr>
              <a:t>esmavallutajana 2003 Mount Everestilt alla tuli, oli ta oma niigi sitkest lihaseliset kehast veel omajagu kilosid kaotanud. Mitu kilo oli mehel kadunud?</a:t>
            </a:r>
            <a:r>
              <a:rPr lang="en-GB" sz="2800" dirty="0">
                <a:latin typeface="Arial Nova" panose="020B0504020202020204" pitchFamily="34" charset="0"/>
              </a:rPr>
              <a:t> (+/- 3kg) 1p</a:t>
            </a:r>
          </a:p>
          <a:p>
            <a:r>
              <a:rPr lang="en-GB" sz="2800" dirty="0">
                <a:latin typeface="Arial Nova" panose="020B0504020202020204" pitchFamily="34" charset="0"/>
              </a:rPr>
              <a:t>d) </a:t>
            </a:r>
            <a:r>
              <a:rPr lang="et-EE" sz="2800" dirty="0">
                <a:latin typeface="Arial Nova" panose="020B0504020202020204" pitchFamily="34" charset="0"/>
              </a:rPr>
              <a:t>See Eestimaalgi populaarne toode pidavat olema suurepärane stressirohi. Jaapanis antakse seda isegi sigadele, et ennetada stressi, sest </a:t>
            </a:r>
            <a:r>
              <a:rPr lang="et-EE" sz="2800" i="1" dirty="0">
                <a:latin typeface="Arial Nova" panose="020B0504020202020204" pitchFamily="34" charset="0"/>
              </a:rPr>
              <a:t>“rahutu oskari”</a:t>
            </a:r>
            <a:r>
              <a:rPr lang="et-EE" sz="2800" dirty="0">
                <a:latin typeface="Arial Nova" panose="020B0504020202020204" pitchFamily="34" charset="0"/>
              </a:rPr>
              <a:t> liha pole nii maitsev. Mis see on?</a:t>
            </a:r>
            <a:r>
              <a:rPr lang="en-GB" sz="2800" dirty="0">
                <a:latin typeface="Arial Nova" panose="020B0504020202020204" pitchFamily="34" charset="0"/>
              </a:rPr>
              <a:t> 1p</a:t>
            </a:r>
          </a:p>
          <a:p>
            <a:endParaRPr lang="en-GB" dirty="0"/>
          </a:p>
          <a:p>
            <a:endParaRPr lang="en-GB" dirty="0">
              <a:latin typeface="Arial Nova" panose="020B0504020202020204" pitchFamily="34" charset="0"/>
            </a:endParaRPr>
          </a:p>
        </p:txBody>
      </p:sp>
    </p:spTree>
    <p:extLst>
      <p:ext uri="{BB962C8B-B14F-4D97-AF65-F5344CB8AC3E}">
        <p14:creationId xmlns:p14="http://schemas.microsoft.com/office/powerpoint/2010/main" val="153516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dirty="0">
                <a:latin typeface="Arial Nova" panose="020B0504020202020204" pitchFamily="34" charset="0"/>
              </a:rPr>
              <a:t>a) </a:t>
            </a:r>
            <a:r>
              <a:rPr lang="et-EE" dirty="0">
                <a:latin typeface="Arial Nova" panose="020B0504020202020204" pitchFamily="34" charset="0"/>
              </a:rPr>
              <a:t>Hingedepäeval, 2. novembril austati koju käima tulnud esivanemate hingi nende söötmisega. Päev oli nii püha, et peale igapäevaste talituste muud tööd ei tehtud. Hiiumaal koguni nii püha, et hingedepäeva tööpüha peeti kuni jõuluni ja ainus, mida igal neljapäevõhtul teha tohtis , oli …. ? Mida võis teha?</a:t>
            </a:r>
            <a:r>
              <a:rPr lang="en-GB" dirty="0">
                <a:latin typeface="Arial Nova" panose="020B0504020202020204" pitchFamily="34" charset="0"/>
              </a:rPr>
              <a:t> 1p</a:t>
            </a:r>
            <a:r>
              <a:rPr lang="et-EE" dirty="0">
                <a:latin typeface="Arial Nova" panose="020B0504020202020204" pitchFamily="34" charset="0"/>
              </a:rPr>
              <a:t> </a:t>
            </a:r>
            <a:endParaRPr lang="en-GB" dirty="0">
              <a:latin typeface="Arial Nova" panose="020B0504020202020204" pitchFamily="34" charset="0"/>
            </a:endParaRPr>
          </a:p>
          <a:p>
            <a:r>
              <a:rPr lang="en-GB" dirty="0">
                <a:latin typeface="Arial Nova" panose="020B0504020202020204" pitchFamily="34" charset="0"/>
              </a:rPr>
              <a:t>b) </a:t>
            </a:r>
            <a:r>
              <a:rPr lang="et-EE" dirty="0">
                <a:latin typeface="Arial Nova" panose="020B0504020202020204" pitchFamily="34" charset="0"/>
              </a:rPr>
              <a:t>Zoroastrism on iidne pärsia usund, mille üheks tunnuseks on tulekultus. Ometi, kuigi seal surnuid ei maetud, siis neid ka ei põletatud, vaid nad saadeti nii-öelda </a:t>
            </a:r>
            <a:r>
              <a:rPr lang="en-GB" dirty="0">
                <a:latin typeface="Arial Nova" panose="020B0504020202020204" pitchFamily="34" charset="0"/>
              </a:rPr>
              <a:t>“</a:t>
            </a:r>
            <a:r>
              <a:rPr lang="et-EE" dirty="0">
                <a:latin typeface="Arial Nova" panose="020B0504020202020204" pitchFamily="34" charset="0"/>
              </a:rPr>
              <a:t>kosmilisse ringi</a:t>
            </a:r>
            <a:r>
              <a:rPr lang="en-GB" dirty="0">
                <a:latin typeface="Arial Nova" panose="020B0504020202020204" pitchFamily="34" charset="0"/>
              </a:rPr>
              <a:t>”</a:t>
            </a:r>
            <a:r>
              <a:rPr lang="et-EE" i="1" dirty="0">
                <a:latin typeface="Arial Nova" panose="020B0504020202020204" pitchFamily="34" charset="0"/>
              </a:rPr>
              <a:t>.</a:t>
            </a:r>
            <a:r>
              <a:rPr lang="et-EE" dirty="0">
                <a:latin typeface="Arial Nova" panose="020B0504020202020204" pitchFamily="34" charset="0"/>
              </a:rPr>
              <a:t> Kuidas seda tehti?</a:t>
            </a:r>
            <a:r>
              <a:rPr lang="en-GB" dirty="0">
                <a:latin typeface="Arial Nova" panose="020B0504020202020204" pitchFamily="34" charset="0"/>
              </a:rPr>
              <a:t> 1p</a:t>
            </a:r>
          </a:p>
          <a:p>
            <a:pPr lvl="0">
              <a:buFont typeface="Wingdings" panose="05000000000000000000" pitchFamily="2" charset="2"/>
              <a:buChar char="§"/>
            </a:pPr>
            <a:r>
              <a:rPr lang="en-GB" dirty="0" err="1">
                <a:latin typeface="Arial Nova" panose="020B0504020202020204" pitchFamily="34" charset="0"/>
              </a:rPr>
              <a:t>Riputati</a:t>
            </a:r>
            <a:r>
              <a:rPr lang="en-GB" dirty="0">
                <a:latin typeface="Arial Nova" panose="020B0504020202020204" pitchFamily="34" charset="0"/>
              </a:rPr>
              <a:t> </a:t>
            </a:r>
            <a:r>
              <a:rPr lang="en-GB" dirty="0" err="1">
                <a:latin typeface="Arial Nova" panose="020B0504020202020204" pitchFamily="34" charset="0"/>
              </a:rPr>
              <a:t>puu</a:t>
            </a:r>
            <a:r>
              <a:rPr lang="en-GB" dirty="0">
                <a:latin typeface="Arial Nova" panose="020B0504020202020204" pitchFamily="34" charset="0"/>
              </a:rPr>
              <a:t> </a:t>
            </a:r>
            <a:r>
              <a:rPr lang="en-GB" dirty="0" err="1">
                <a:latin typeface="Arial Nova" panose="020B0504020202020204" pitchFamily="34" charset="0"/>
              </a:rPr>
              <a:t>otsa</a:t>
            </a:r>
            <a:endParaRPr lang="en-GB" dirty="0">
              <a:latin typeface="Arial Nova" panose="020B0504020202020204" pitchFamily="34" charset="0"/>
            </a:endParaRPr>
          </a:p>
          <a:p>
            <a:pPr>
              <a:buFont typeface="Wingdings" panose="05000000000000000000" pitchFamily="2" charset="2"/>
              <a:buChar char="§"/>
            </a:pPr>
            <a:r>
              <a:rPr lang="en-GB" dirty="0" err="1">
                <a:latin typeface="Arial Nova" panose="020B0504020202020204" pitchFamily="34" charset="0"/>
              </a:rPr>
              <a:t>Visati</a:t>
            </a:r>
            <a:r>
              <a:rPr lang="en-GB" dirty="0">
                <a:latin typeface="Arial Nova" panose="020B0504020202020204" pitchFamily="34" charset="0"/>
              </a:rPr>
              <a:t> mere</a:t>
            </a:r>
          </a:p>
          <a:p>
            <a:pPr>
              <a:buFont typeface="Wingdings" panose="05000000000000000000" pitchFamily="2" charset="2"/>
              <a:buChar char="§"/>
            </a:pPr>
            <a:r>
              <a:rPr lang="en-GB" dirty="0">
                <a:latin typeface="Arial Nova" panose="020B0504020202020204" pitchFamily="34" charset="0"/>
              </a:rPr>
              <a:t>J</a:t>
            </a:r>
            <a:r>
              <a:rPr lang="et-EE" dirty="0">
                <a:latin typeface="Arial Nova" panose="020B0504020202020204" pitchFamily="34" charset="0"/>
              </a:rPr>
              <a:t>äeti röövlindudele söödaks</a:t>
            </a:r>
            <a:endParaRPr lang="en-GB" dirty="0">
              <a:latin typeface="Arial Nova" panose="020B0504020202020204" pitchFamily="34" charset="0"/>
            </a:endParaRPr>
          </a:p>
        </p:txBody>
      </p:sp>
    </p:spTree>
    <p:extLst>
      <p:ext uri="{BB962C8B-B14F-4D97-AF65-F5344CB8AC3E}">
        <p14:creationId xmlns:p14="http://schemas.microsoft.com/office/powerpoint/2010/main" val="332481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lstStyle/>
          <a:p>
            <a:r>
              <a:rPr lang="en-GB" dirty="0">
                <a:latin typeface="Arial Nova" panose="020B0504020202020204" pitchFamily="34" charset="0"/>
              </a:rPr>
              <a:t>c)</a:t>
            </a:r>
            <a:r>
              <a:rPr lang="et-EE" dirty="0">
                <a:latin typeface="Arial Nova" panose="020B0504020202020204" pitchFamily="34" charset="0"/>
              </a:rPr>
              <a:t> 1873. aastast on ajakirja </a:t>
            </a:r>
            <a:r>
              <a:rPr lang="et-EE" i="1" dirty="0">
                <a:latin typeface="Arial Nova" panose="020B0504020202020204" pitchFamily="34" charset="0"/>
              </a:rPr>
              <a:t>Eesti Loodus</a:t>
            </a:r>
            <a:r>
              <a:rPr lang="et-EE" dirty="0">
                <a:latin typeface="Arial Nova" panose="020B0504020202020204" pitchFamily="34" charset="0"/>
              </a:rPr>
              <a:t> andmetel dokumentaalselt tõestatud üks juhtum Virumaal Iisaku kihelkonnas Tärivere mõisa</a:t>
            </a:r>
            <a:r>
              <a:rPr lang="en-GB" dirty="0">
                <a:latin typeface="Arial Nova" panose="020B0504020202020204" pitchFamily="34" charset="0"/>
              </a:rPr>
              <a:t>s</a:t>
            </a:r>
            <a:r>
              <a:rPr lang="et-EE" dirty="0">
                <a:latin typeface="Arial Nova" panose="020B0504020202020204" pitchFamily="34" charset="0"/>
              </a:rPr>
              <a:t>, mida peale seda Eesti aladel enam juhtunud ei ole, varemalt aga küll. Mis juhtus?</a:t>
            </a:r>
            <a:r>
              <a:rPr lang="en-GB" dirty="0">
                <a:latin typeface="Arial Nova" panose="020B0504020202020204" pitchFamily="34" charset="0"/>
              </a:rPr>
              <a:t> 1p</a:t>
            </a:r>
          </a:p>
          <a:p>
            <a:pPr lvl="0">
              <a:buFont typeface="Wingdings" panose="05000000000000000000" pitchFamily="2" charset="2"/>
              <a:buChar char="§"/>
            </a:pPr>
            <a:r>
              <a:rPr lang="et-EE" dirty="0">
                <a:latin typeface="Arial Nova" panose="020B0504020202020204" pitchFamily="34" charset="0"/>
              </a:rPr>
              <a:t>hukati nõiduses süüdistatav naine</a:t>
            </a:r>
            <a:endParaRPr lang="en-GB" dirty="0">
              <a:latin typeface="Arial Nova" panose="020B0504020202020204" pitchFamily="34" charset="0"/>
            </a:endParaRPr>
          </a:p>
          <a:p>
            <a:pPr lvl="0">
              <a:buFont typeface="Wingdings" panose="05000000000000000000" pitchFamily="2" charset="2"/>
              <a:buChar char="§"/>
            </a:pPr>
            <a:r>
              <a:rPr lang="et-EE" dirty="0">
                <a:latin typeface="Arial Nova" panose="020B0504020202020204" pitchFamily="34" charset="0"/>
              </a:rPr>
              <a:t>hunt murdis inimese</a:t>
            </a:r>
            <a:endParaRPr lang="en-GB" dirty="0">
              <a:latin typeface="Arial Nova" panose="020B0504020202020204" pitchFamily="34" charset="0"/>
            </a:endParaRPr>
          </a:p>
          <a:p>
            <a:pPr>
              <a:buFont typeface="Wingdings" panose="05000000000000000000" pitchFamily="2" charset="2"/>
              <a:buChar char="§"/>
            </a:pPr>
            <a:r>
              <a:rPr lang="et-EE" dirty="0">
                <a:latin typeface="Arial Nova" panose="020B0504020202020204" pitchFamily="34" charset="0"/>
              </a:rPr>
              <a:t>inimene suri</a:t>
            </a:r>
            <a:r>
              <a:rPr lang="en-GB" dirty="0">
                <a:latin typeface="Arial Nova" panose="020B0504020202020204" pitchFamily="34" charset="0"/>
              </a:rPr>
              <a:t>, </a:t>
            </a:r>
            <a:r>
              <a:rPr lang="en-GB" dirty="0" err="1">
                <a:latin typeface="Arial Nova" panose="020B0504020202020204" pitchFamily="34" charset="0"/>
              </a:rPr>
              <a:t>kui</a:t>
            </a:r>
            <a:r>
              <a:rPr lang="en-GB" dirty="0">
                <a:latin typeface="Arial Nova" panose="020B0504020202020204" pitchFamily="34" charset="0"/>
              </a:rPr>
              <a:t> </a:t>
            </a:r>
            <a:r>
              <a:rPr lang="en-GB" dirty="0" err="1">
                <a:latin typeface="Arial Nova" panose="020B0504020202020204" pitchFamily="34" charset="0"/>
              </a:rPr>
              <a:t>talle</a:t>
            </a:r>
            <a:r>
              <a:rPr lang="en-GB" dirty="0">
                <a:latin typeface="Arial Nova" panose="020B0504020202020204" pitchFamily="34" charset="0"/>
              </a:rPr>
              <a:t> </a:t>
            </a:r>
            <a:r>
              <a:rPr lang="en-GB" dirty="0" err="1">
                <a:latin typeface="Arial Nova" panose="020B0504020202020204" pitchFamily="34" charset="0"/>
              </a:rPr>
              <a:t>käbi</a:t>
            </a:r>
            <a:r>
              <a:rPr lang="en-GB" dirty="0">
                <a:latin typeface="Arial Nova" panose="020B0504020202020204" pitchFamily="34" charset="0"/>
              </a:rPr>
              <a:t> </a:t>
            </a:r>
            <a:r>
              <a:rPr lang="en-GB" dirty="0" err="1">
                <a:latin typeface="Arial Nova" panose="020B0504020202020204" pitchFamily="34" charset="0"/>
              </a:rPr>
              <a:t>pähe</a:t>
            </a:r>
            <a:r>
              <a:rPr lang="en-GB" dirty="0">
                <a:latin typeface="Arial Nova" panose="020B0504020202020204" pitchFamily="34" charset="0"/>
              </a:rPr>
              <a:t> </a:t>
            </a:r>
            <a:r>
              <a:rPr lang="en-GB" dirty="0" err="1">
                <a:latin typeface="Arial Nova" panose="020B0504020202020204" pitchFamily="34" charset="0"/>
              </a:rPr>
              <a:t>kukkus</a:t>
            </a:r>
            <a:endParaRPr lang="en-GB" dirty="0">
              <a:latin typeface="Arial Nova" panose="020B0504020202020204" pitchFamily="34" charset="0"/>
            </a:endParaRPr>
          </a:p>
          <a:p>
            <a:r>
              <a:rPr lang="en-GB" dirty="0">
                <a:latin typeface="Arial Nova" panose="020B0504020202020204" pitchFamily="34" charset="0"/>
              </a:rPr>
              <a:t>d)</a:t>
            </a:r>
            <a:r>
              <a:rPr lang="et-EE" dirty="0">
                <a:latin typeface="Arial Nova" panose="020B0504020202020204" pitchFamily="34" charset="0"/>
              </a:rPr>
              <a:t> 19. sajandil hakkasid eesti talupojad mõisnikelt talukohti välja ostma. Raha saadi põhiliselt ühe põllukultuuri kasvatamisaest, mida maailmas väga vajati, kuna USA-s käis kodusõda. Mis põllukultuuri? </a:t>
            </a:r>
            <a:r>
              <a:rPr lang="en-GB" dirty="0">
                <a:latin typeface="Arial Nova" panose="020B0504020202020204" pitchFamily="34" charset="0"/>
              </a:rPr>
              <a:t>1p</a:t>
            </a:r>
          </a:p>
          <a:p>
            <a:pPr marL="0" indent="0">
              <a:buNone/>
            </a:pPr>
            <a:endParaRPr lang="en-GB" dirty="0">
              <a:latin typeface="Arial Nova" panose="020B0504020202020204" pitchFamily="34" charset="0"/>
            </a:endParaRPr>
          </a:p>
        </p:txBody>
      </p:sp>
    </p:spTree>
    <p:extLst>
      <p:ext uri="{BB962C8B-B14F-4D97-AF65-F5344CB8AC3E}">
        <p14:creationId xmlns:p14="http://schemas.microsoft.com/office/powerpoint/2010/main" val="52157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a:latin typeface="Arial Nova" panose="020B0504020202020204" pitchFamily="34" charset="0"/>
              </a:rPr>
              <a:t>sport</a:t>
            </a: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a:latin typeface="Arial Nova" panose="020B0504020202020204" pitchFamily="34" charset="0"/>
              </a:rPr>
              <a:t>Teine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7404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lnSpcReduction="10000"/>
          </a:bodyPr>
          <a:lstStyle/>
          <a:p>
            <a:r>
              <a:rPr lang="en-GB" sz="2800" dirty="0">
                <a:latin typeface="Arial Nova" panose="020B0504020202020204" pitchFamily="34" charset="0"/>
              </a:rPr>
              <a:t>a)</a:t>
            </a:r>
            <a:r>
              <a:rPr lang="et-EE" sz="2800" b="1" dirty="0">
                <a:latin typeface="Arial Nova" panose="020B0504020202020204" pitchFamily="34" charset="0"/>
              </a:rPr>
              <a:t> </a:t>
            </a:r>
            <a:r>
              <a:rPr lang="et-EE" sz="2800" dirty="0">
                <a:latin typeface="Arial Nova" panose="020B0504020202020204" pitchFamily="34" charset="0"/>
              </a:rPr>
              <a:t>Ka vanad kreeklased võistlesid antiikolümpiamängudel viievõistluses, mida nimetati “pentathlon”. Esimesed </a:t>
            </a:r>
            <a:r>
              <a:rPr lang="en-GB" sz="2800" dirty="0" err="1">
                <a:latin typeface="Arial Nova" panose="020B0504020202020204" pitchFamily="34" charset="0"/>
              </a:rPr>
              <a:t>neli</a:t>
            </a:r>
            <a:r>
              <a:rPr lang="et-EE" sz="2800" dirty="0">
                <a:latin typeface="Arial Nova" panose="020B0504020202020204" pitchFamily="34" charset="0"/>
              </a:rPr>
              <a:t> ala olid staadionijooks</a:t>
            </a:r>
            <a:r>
              <a:rPr lang="en-GB" sz="2800" dirty="0">
                <a:latin typeface="Arial Nova" panose="020B0504020202020204" pitchFamily="34" charset="0"/>
              </a:rPr>
              <a:t>,</a:t>
            </a:r>
            <a:r>
              <a:rPr lang="et-EE" sz="2800" dirty="0">
                <a:latin typeface="Arial Nova" panose="020B0504020202020204" pitchFamily="34" charset="0"/>
              </a:rPr>
              <a:t> kaugushüpe</a:t>
            </a:r>
            <a:r>
              <a:rPr lang="en-GB" sz="2800" dirty="0">
                <a:latin typeface="Arial Nova" panose="020B0504020202020204" pitchFamily="34" charset="0"/>
              </a:rPr>
              <a:t>, </a:t>
            </a:r>
            <a:r>
              <a:rPr lang="en-GB" sz="2800" dirty="0" err="1">
                <a:latin typeface="Arial Nova" panose="020B0504020202020204" pitchFamily="34" charset="0"/>
              </a:rPr>
              <a:t>odavise</a:t>
            </a:r>
            <a:r>
              <a:rPr lang="en-GB" sz="2800" dirty="0">
                <a:latin typeface="Arial Nova" panose="020B0504020202020204" pitchFamily="34" charset="0"/>
              </a:rPr>
              <a:t> </a:t>
            </a:r>
            <a:r>
              <a:rPr lang="en-GB" sz="2800" dirty="0" err="1">
                <a:latin typeface="Arial Nova" panose="020B0504020202020204" pitchFamily="34" charset="0"/>
              </a:rPr>
              <a:t>ja</a:t>
            </a:r>
            <a:r>
              <a:rPr lang="en-GB" sz="2800" dirty="0">
                <a:latin typeface="Arial Nova" panose="020B0504020202020204" pitchFamily="34" charset="0"/>
              </a:rPr>
              <a:t> </a:t>
            </a:r>
            <a:r>
              <a:rPr lang="en-GB" sz="2800" dirty="0" err="1">
                <a:latin typeface="Arial Nova" panose="020B0504020202020204" pitchFamily="34" charset="0"/>
              </a:rPr>
              <a:t>maadlus</a:t>
            </a:r>
            <a:r>
              <a:rPr lang="en-GB" sz="2800" dirty="0">
                <a:latin typeface="Arial Nova" panose="020B0504020202020204" pitchFamily="34" charset="0"/>
              </a:rPr>
              <a:t>. Mis </a:t>
            </a:r>
            <a:r>
              <a:rPr lang="en-GB" sz="2800" dirty="0" err="1">
                <a:latin typeface="Arial Nova" panose="020B0504020202020204" pitchFamily="34" charset="0"/>
              </a:rPr>
              <a:t>oli</a:t>
            </a:r>
            <a:r>
              <a:rPr lang="en-GB" sz="2800" dirty="0">
                <a:latin typeface="Arial Nova" panose="020B0504020202020204" pitchFamily="34" charset="0"/>
              </a:rPr>
              <a:t> </a:t>
            </a:r>
            <a:r>
              <a:rPr lang="en-GB" sz="2800" dirty="0" err="1">
                <a:latin typeface="Arial Nova" panose="020B0504020202020204" pitchFamily="34" charset="0"/>
              </a:rPr>
              <a:t>viies</a:t>
            </a:r>
            <a:r>
              <a:rPr lang="en-GB" sz="2800" dirty="0">
                <a:latin typeface="Arial Nova" panose="020B0504020202020204" pitchFamily="34" charset="0"/>
              </a:rPr>
              <a:t> ala? 1p</a:t>
            </a:r>
          </a:p>
          <a:p>
            <a:pPr>
              <a:buFont typeface="Wingdings" panose="05000000000000000000" pitchFamily="2" charset="2"/>
              <a:buChar char="§"/>
            </a:pPr>
            <a:r>
              <a:rPr lang="en-GB" sz="2800" dirty="0" err="1">
                <a:latin typeface="Arial Nova" panose="020B0504020202020204" pitchFamily="34" charset="0"/>
              </a:rPr>
              <a:t>Kettaheide</a:t>
            </a:r>
            <a:endParaRPr lang="en-GB" sz="2800" dirty="0">
              <a:latin typeface="Arial Nova" panose="020B0504020202020204" pitchFamily="34" charset="0"/>
            </a:endParaRPr>
          </a:p>
          <a:p>
            <a:pPr>
              <a:buFont typeface="Wingdings" panose="05000000000000000000" pitchFamily="2" charset="2"/>
              <a:buChar char="§"/>
            </a:pPr>
            <a:r>
              <a:rPr lang="en-GB" sz="2800" dirty="0" err="1">
                <a:latin typeface="Arial Nova" panose="020B0504020202020204" pitchFamily="34" charset="0"/>
              </a:rPr>
              <a:t>Rusikavõitlus</a:t>
            </a:r>
            <a:endParaRPr lang="en-GB" sz="2800" dirty="0">
              <a:latin typeface="Arial Nova" panose="020B0504020202020204" pitchFamily="34" charset="0"/>
            </a:endParaRPr>
          </a:p>
          <a:p>
            <a:pPr>
              <a:buFont typeface="Wingdings" panose="05000000000000000000" pitchFamily="2" charset="2"/>
              <a:buChar char="§"/>
            </a:pPr>
            <a:r>
              <a:rPr lang="en-GB" sz="2800" dirty="0" err="1">
                <a:latin typeface="Arial Nova" panose="020B0504020202020204" pitchFamily="34" charset="0"/>
              </a:rPr>
              <a:t>Kilbijooks</a:t>
            </a:r>
            <a:endParaRPr lang="en-GB" sz="2800" dirty="0">
              <a:latin typeface="Arial Nova" panose="020B0504020202020204" pitchFamily="34" charset="0"/>
            </a:endParaRPr>
          </a:p>
          <a:p>
            <a:r>
              <a:rPr lang="en-GB" sz="2800" dirty="0">
                <a:latin typeface="Arial Nova" panose="020B0504020202020204" pitchFamily="34" charset="0"/>
              </a:rPr>
              <a:t>b) </a:t>
            </a:r>
            <a:r>
              <a:rPr lang="en-GB" sz="2800" dirty="0" err="1">
                <a:latin typeface="Arial Nova" panose="020B0504020202020204" pitchFamily="34" charset="0"/>
              </a:rPr>
              <a:t>Eesti</a:t>
            </a:r>
            <a:r>
              <a:rPr lang="en-GB" sz="2800" dirty="0">
                <a:latin typeface="Arial Nova" panose="020B0504020202020204" pitchFamily="34" charset="0"/>
              </a:rPr>
              <a:t> </a:t>
            </a:r>
            <a:r>
              <a:rPr lang="en-GB" sz="2800" dirty="0" err="1">
                <a:latin typeface="Arial Nova" panose="020B0504020202020204" pitchFamily="34" charset="0"/>
              </a:rPr>
              <a:t>sportlased</a:t>
            </a:r>
            <a:r>
              <a:rPr lang="en-GB" sz="2800" dirty="0">
                <a:latin typeface="Arial Nova" panose="020B0504020202020204" pitchFamily="34" charset="0"/>
              </a:rPr>
              <a:t> on </a:t>
            </a:r>
            <a:r>
              <a:rPr lang="en-GB" sz="2800" dirty="0" err="1">
                <a:latin typeface="Arial Nova" panose="020B0504020202020204" pitchFamily="34" charset="0"/>
              </a:rPr>
              <a:t>võitnud</a:t>
            </a:r>
            <a:r>
              <a:rPr lang="en-GB" sz="2800" dirty="0">
                <a:latin typeface="Arial Nova" panose="020B0504020202020204" pitchFamily="34" charset="0"/>
              </a:rPr>
              <a:t> </a:t>
            </a:r>
            <a:r>
              <a:rPr lang="en-GB" sz="2800" dirty="0" err="1">
                <a:latin typeface="Arial Nova" panose="020B0504020202020204" pitchFamily="34" charset="0"/>
              </a:rPr>
              <a:t>kõige</a:t>
            </a:r>
            <a:r>
              <a:rPr lang="en-GB" sz="2800" dirty="0">
                <a:latin typeface="Arial Nova" panose="020B0504020202020204" pitchFamily="34" charset="0"/>
              </a:rPr>
              <a:t> </a:t>
            </a:r>
            <a:r>
              <a:rPr lang="en-GB" sz="2800" dirty="0" err="1">
                <a:latin typeface="Arial Nova" panose="020B0504020202020204" pitchFamily="34" charset="0"/>
              </a:rPr>
              <a:t>rohkem</a:t>
            </a:r>
            <a:r>
              <a:rPr lang="en-GB" sz="2800" dirty="0">
                <a:latin typeface="Arial Nova" panose="020B0504020202020204" pitchFamily="34" charset="0"/>
              </a:rPr>
              <a:t> </a:t>
            </a:r>
            <a:r>
              <a:rPr lang="en-GB" sz="2800" dirty="0" err="1">
                <a:latin typeface="Arial Nova" panose="020B0504020202020204" pitchFamily="34" charset="0"/>
              </a:rPr>
              <a:t>olümpiamedaleid</a:t>
            </a:r>
            <a:r>
              <a:rPr lang="en-GB" sz="2800" dirty="0">
                <a:latin typeface="Arial Nova" panose="020B0504020202020204" pitchFamily="34" charset="0"/>
              </a:rPr>
              <a:t> </a:t>
            </a:r>
            <a:r>
              <a:rPr lang="en-GB" sz="2800" dirty="0" err="1">
                <a:latin typeface="Arial Nova" panose="020B0504020202020204" pitchFamily="34" charset="0"/>
              </a:rPr>
              <a:t>kergejõustikus</a:t>
            </a:r>
            <a:r>
              <a:rPr lang="en-GB" sz="2800" dirty="0">
                <a:latin typeface="Arial Nova" panose="020B0504020202020204" pitchFamily="34" charset="0"/>
              </a:rPr>
              <a:t>, </a:t>
            </a:r>
            <a:r>
              <a:rPr lang="en-GB" sz="2800" dirty="0" err="1">
                <a:latin typeface="Arial Nova" panose="020B0504020202020204" pitchFamily="34" charset="0"/>
              </a:rPr>
              <a:t>Kreeka-Rooma</a:t>
            </a:r>
            <a:r>
              <a:rPr lang="en-GB" sz="2800" dirty="0">
                <a:latin typeface="Arial Nova" panose="020B0504020202020204" pitchFamily="34" charset="0"/>
              </a:rPr>
              <a:t> </a:t>
            </a:r>
            <a:r>
              <a:rPr lang="en-GB" sz="2800" dirty="0" err="1">
                <a:latin typeface="Arial Nova" panose="020B0504020202020204" pitchFamily="34" charset="0"/>
              </a:rPr>
              <a:t>maadluses</a:t>
            </a:r>
            <a:r>
              <a:rPr lang="en-GB" sz="2800" dirty="0">
                <a:latin typeface="Arial Nova" panose="020B0504020202020204" pitchFamily="34" charset="0"/>
              </a:rPr>
              <a:t> </a:t>
            </a:r>
            <a:r>
              <a:rPr lang="en-GB" sz="2800" dirty="0" err="1">
                <a:latin typeface="Arial Nova" panose="020B0504020202020204" pitchFamily="34" charset="0"/>
              </a:rPr>
              <a:t>ja</a:t>
            </a:r>
            <a:r>
              <a:rPr lang="en-GB" sz="2800" dirty="0">
                <a:latin typeface="Arial Nova" panose="020B0504020202020204" pitchFamily="34" charset="0"/>
              </a:rPr>
              <a:t> …? Mis </a:t>
            </a:r>
            <a:r>
              <a:rPr lang="en-GB" sz="2800" dirty="0" err="1">
                <a:latin typeface="Arial Nova" panose="020B0504020202020204" pitchFamily="34" charset="0"/>
              </a:rPr>
              <a:t>spordiala</a:t>
            </a:r>
            <a:r>
              <a:rPr lang="en-GB" sz="2800" dirty="0">
                <a:latin typeface="Arial Nova" panose="020B0504020202020204" pitchFamily="34" charset="0"/>
              </a:rPr>
              <a:t> </a:t>
            </a:r>
            <a:r>
              <a:rPr lang="en-GB" sz="2800" dirty="0" err="1">
                <a:latin typeface="Arial Nova" panose="020B0504020202020204" pitchFamily="34" charset="0"/>
              </a:rPr>
              <a:t>tuleb</a:t>
            </a:r>
            <a:r>
              <a:rPr lang="en-GB" sz="2800" dirty="0">
                <a:latin typeface="Arial Nova" panose="020B0504020202020204" pitchFamily="34" charset="0"/>
              </a:rPr>
              <a:t> </a:t>
            </a:r>
            <a:r>
              <a:rPr lang="en-GB" sz="2800" dirty="0" err="1">
                <a:latin typeface="Arial Nova" panose="020B0504020202020204" pitchFamily="34" charset="0"/>
              </a:rPr>
              <a:t>kirjutada</a:t>
            </a:r>
            <a:r>
              <a:rPr lang="en-GB" sz="2800" dirty="0">
                <a:latin typeface="Arial Nova" panose="020B0504020202020204" pitchFamily="34" charset="0"/>
              </a:rPr>
              <a:t> </a:t>
            </a:r>
            <a:r>
              <a:rPr lang="en-GB" sz="2800" dirty="0" err="1">
                <a:latin typeface="Arial Nova" panose="020B0504020202020204" pitchFamily="34" charset="0"/>
              </a:rPr>
              <a:t>lünka</a:t>
            </a:r>
            <a:r>
              <a:rPr lang="en-GB" sz="2800" dirty="0">
                <a:latin typeface="Arial Nova" panose="020B0504020202020204" pitchFamily="34" charset="0"/>
              </a:rPr>
              <a:t>, et </a:t>
            </a:r>
            <a:r>
              <a:rPr lang="en-GB" sz="2800" dirty="0" err="1">
                <a:latin typeface="Arial Nova" panose="020B0504020202020204" pitchFamily="34" charset="0"/>
              </a:rPr>
              <a:t>lause</a:t>
            </a:r>
            <a:r>
              <a:rPr lang="en-GB" sz="2800" dirty="0">
                <a:latin typeface="Arial Nova" panose="020B0504020202020204" pitchFamily="34" charset="0"/>
              </a:rPr>
              <a:t> </a:t>
            </a:r>
            <a:r>
              <a:rPr lang="en-GB" sz="2800" dirty="0" err="1">
                <a:latin typeface="Arial Nova" panose="020B0504020202020204" pitchFamily="34" charset="0"/>
              </a:rPr>
              <a:t>oleks</a:t>
            </a:r>
            <a:r>
              <a:rPr lang="en-GB" sz="2800" dirty="0">
                <a:latin typeface="Arial Nova" panose="020B0504020202020204" pitchFamily="34" charset="0"/>
              </a:rPr>
              <a:t> </a:t>
            </a:r>
            <a:r>
              <a:rPr lang="en-GB" sz="2800" dirty="0" err="1">
                <a:latin typeface="Arial Nova" panose="020B0504020202020204" pitchFamily="34" charset="0"/>
              </a:rPr>
              <a:t>tõene</a:t>
            </a:r>
            <a:r>
              <a:rPr lang="en-GB" sz="2800" dirty="0">
                <a:latin typeface="Arial Nova" panose="020B0504020202020204" pitchFamily="34" charset="0"/>
              </a:rPr>
              <a:t>? 1p</a:t>
            </a:r>
          </a:p>
        </p:txBody>
      </p:sp>
    </p:spTree>
    <p:extLst>
      <p:ext uri="{BB962C8B-B14F-4D97-AF65-F5344CB8AC3E}">
        <p14:creationId xmlns:p14="http://schemas.microsoft.com/office/powerpoint/2010/main" val="150372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normAutofit/>
          </a:bodyPr>
          <a:lstStyle/>
          <a:p>
            <a:r>
              <a:rPr lang="en-GB" sz="2800" dirty="0">
                <a:latin typeface="Arial Nova" panose="020B0504020202020204" pitchFamily="34" charset="0"/>
              </a:rPr>
              <a:t>c) </a:t>
            </a:r>
            <a:r>
              <a:rPr lang="en-GB" sz="2800" dirty="0" err="1">
                <a:latin typeface="Arial Nova" panose="020B0504020202020204" pitchFamily="34" charset="0"/>
              </a:rPr>
              <a:t>Mitu</a:t>
            </a:r>
            <a:r>
              <a:rPr lang="en-GB" sz="2800" dirty="0">
                <a:latin typeface="Arial Nova" panose="020B0504020202020204" pitchFamily="34" charset="0"/>
              </a:rPr>
              <a:t> </a:t>
            </a:r>
            <a:r>
              <a:rPr lang="en-GB" sz="2800" dirty="0" err="1">
                <a:latin typeface="Arial Nova" panose="020B0504020202020204" pitchFamily="34" charset="0"/>
              </a:rPr>
              <a:t>palli</a:t>
            </a:r>
            <a:r>
              <a:rPr lang="en-GB" sz="2800" dirty="0">
                <a:latin typeface="Arial Nova" panose="020B0504020202020204" pitchFamily="34" charset="0"/>
              </a:rPr>
              <a:t> on </a:t>
            </a:r>
            <a:r>
              <a:rPr lang="en-GB" sz="2800" dirty="0" err="1">
                <a:latin typeface="Arial Nova" panose="020B0504020202020204" pitchFamily="34" charset="0"/>
              </a:rPr>
              <a:t>sn</a:t>
            </a:r>
            <a:r>
              <a:rPr lang="et-EE" sz="2800" dirty="0">
                <a:latin typeface="Arial Nova" panose="020B0504020202020204" pitchFamily="34" charset="0"/>
              </a:rPr>
              <a:t>uu</a:t>
            </a:r>
            <a:r>
              <a:rPr lang="en-GB" sz="2800" dirty="0" err="1">
                <a:latin typeface="Arial Nova" panose="020B0504020202020204" pitchFamily="34" charset="0"/>
              </a:rPr>
              <a:t>keris</a:t>
            </a:r>
            <a:r>
              <a:rPr lang="en-GB" sz="2800" dirty="0">
                <a:latin typeface="Arial Nova" panose="020B0504020202020204" pitchFamily="34" charset="0"/>
              </a:rPr>
              <a:t> </a:t>
            </a:r>
            <a:r>
              <a:rPr lang="en-GB" sz="2800" dirty="0" err="1">
                <a:latin typeface="Arial Nova" panose="020B0504020202020204" pitchFamily="34" charset="0"/>
              </a:rPr>
              <a:t>mängu</a:t>
            </a:r>
            <a:r>
              <a:rPr lang="en-GB" sz="2800" dirty="0">
                <a:latin typeface="Arial Nova" panose="020B0504020202020204" pitchFamily="34" charset="0"/>
              </a:rPr>
              <a:t> </a:t>
            </a:r>
            <a:r>
              <a:rPr lang="en-GB" sz="2800" dirty="0" err="1">
                <a:latin typeface="Arial Nova" panose="020B0504020202020204" pitchFamily="34" charset="0"/>
              </a:rPr>
              <a:t>algul</a:t>
            </a:r>
            <a:r>
              <a:rPr lang="en-GB" sz="2800" dirty="0">
                <a:latin typeface="Arial Nova" panose="020B0504020202020204" pitchFamily="34" charset="0"/>
              </a:rPr>
              <a:t> </a:t>
            </a:r>
            <a:r>
              <a:rPr lang="en-GB" sz="2800" dirty="0" err="1">
                <a:latin typeface="Arial Nova" panose="020B0504020202020204" pitchFamily="34" charset="0"/>
              </a:rPr>
              <a:t>laual</a:t>
            </a:r>
            <a:r>
              <a:rPr lang="en-GB" sz="2800" dirty="0">
                <a:latin typeface="Arial Nova" panose="020B0504020202020204" pitchFamily="34" charset="0"/>
              </a:rPr>
              <a:t>, </a:t>
            </a:r>
            <a:r>
              <a:rPr lang="en-GB" sz="2800" dirty="0" err="1">
                <a:latin typeface="Arial Nova" panose="020B0504020202020204" pitchFamily="34" charset="0"/>
              </a:rPr>
              <a:t>kui</a:t>
            </a:r>
            <a:r>
              <a:rPr lang="en-GB" sz="2800" dirty="0">
                <a:latin typeface="Arial Nova" panose="020B0504020202020204" pitchFamily="34" charset="0"/>
              </a:rPr>
              <a:t> </a:t>
            </a:r>
            <a:r>
              <a:rPr lang="en-GB" sz="2800" dirty="0" err="1">
                <a:latin typeface="Arial Nova" panose="020B0504020202020204" pitchFamily="34" charset="0"/>
              </a:rPr>
              <a:t>mitte</a:t>
            </a:r>
            <a:r>
              <a:rPr lang="en-GB" sz="2800" dirty="0">
                <a:latin typeface="Arial Nova" panose="020B0504020202020204" pitchFamily="34" charset="0"/>
              </a:rPr>
              <a:t> </a:t>
            </a:r>
            <a:r>
              <a:rPr lang="en-GB" sz="2800" dirty="0" err="1">
                <a:latin typeface="Arial Nova" panose="020B0504020202020204" pitchFamily="34" charset="0"/>
              </a:rPr>
              <a:t>arvestada</a:t>
            </a:r>
            <a:r>
              <a:rPr lang="en-GB" sz="2800" dirty="0">
                <a:latin typeface="Arial Nova" panose="020B0504020202020204" pitchFamily="34" charset="0"/>
              </a:rPr>
              <a:t> </a:t>
            </a:r>
            <a:r>
              <a:rPr lang="en-GB" sz="2800" dirty="0" err="1">
                <a:latin typeface="Arial Nova" panose="020B0504020202020204" pitchFamily="34" charset="0"/>
              </a:rPr>
              <a:t>valget</a:t>
            </a:r>
            <a:r>
              <a:rPr lang="en-GB" sz="2800" dirty="0">
                <a:latin typeface="Arial Nova" panose="020B0504020202020204" pitchFamily="34" charset="0"/>
              </a:rPr>
              <a:t> </a:t>
            </a:r>
            <a:r>
              <a:rPr lang="en-GB" sz="2800" dirty="0" err="1">
                <a:latin typeface="Arial Nova" panose="020B0504020202020204" pitchFamily="34" charset="0"/>
              </a:rPr>
              <a:t>palli</a:t>
            </a:r>
            <a:r>
              <a:rPr lang="en-GB" sz="2800" dirty="0">
                <a:latin typeface="Arial Nova" panose="020B0504020202020204" pitchFamily="34" charset="0"/>
              </a:rPr>
              <a:t>? 1p</a:t>
            </a:r>
          </a:p>
          <a:p>
            <a:r>
              <a:rPr lang="en-GB" sz="2800" dirty="0">
                <a:latin typeface="Arial Nova" panose="020B0504020202020204" pitchFamily="34" charset="0"/>
              </a:rPr>
              <a:t>d)</a:t>
            </a:r>
            <a:r>
              <a:rPr lang="fi-FI" sz="2800" b="1" dirty="0">
                <a:latin typeface="Arial Nova" panose="020B0504020202020204" pitchFamily="34" charset="0"/>
              </a:rPr>
              <a:t> </a:t>
            </a:r>
            <a:r>
              <a:rPr lang="fi-FI" sz="2800" dirty="0">
                <a:latin typeface="Arial Nova" panose="020B0504020202020204" pitchFamily="34" charset="0"/>
              </a:rPr>
              <a:t>Eesti võrkpalli rahvusnaiskond pidas viimase kohtumise Euroopa meistrivõistluse valiksarjas, kui Hämeenlinnas alistati Soome naiskond. Läbi selle pääses Eesti naiste võrkpallikoondis esmakordselt EM-ile. Eesti alagrupis olid ka veel Tšehhi, Soome ja Rootsi. Kes jäi alagrupis viimaseks? 1p</a:t>
            </a:r>
            <a:endParaRPr lang="en-GB" sz="2800" dirty="0">
              <a:latin typeface="Arial Nova" panose="020B0504020202020204" pitchFamily="34" charset="0"/>
            </a:endParaRPr>
          </a:p>
        </p:txBody>
      </p:sp>
    </p:spTree>
    <p:extLst>
      <p:ext uri="{BB962C8B-B14F-4D97-AF65-F5344CB8AC3E}">
        <p14:creationId xmlns:p14="http://schemas.microsoft.com/office/powerpoint/2010/main" val="15390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3EA2-504C-4A63-AA3E-51BE2F8697E5}"/>
              </a:ext>
            </a:extLst>
          </p:cNvPr>
          <p:cNvSpPr>
            <a:spLocks noGrp="1"/>
          </p:cNvSpPr>
          <p:nvPr>
            <p:ph type="ctrTitle"/>
          </p:nvPr>
        </p:nvSpPr>
        <p:spPr/>
        <p:txBody>
          <a:bodyPr>
            <a:normAutofit/>
          </a:bodyPr>
          <a:lstStyle/>
          <a:p>
            <a:r>
              <a:rPr lang="en-GB" sz="6600" dirty="0" err="1">
                <a:latin typeface="Arial Nova" panose="020B0504020202020204" pitchFamily="34" charset="0"/>
              </a:rPr>
              <a:t>Filmifraasid</a:t>
            </a:r>
            <a:endParaRPr lang="en-GB" sz="6600" dirty="0">
              <a:latin typeface="Arial Nova" panose="020B0504020202020204" pitchFamily="34" charset="0"/>
            </a:endParaRPr>
          </a:p>
        </p:txBody>
      </p:sp>
      <p:sp>
        <p:nvSpPr>
          <p:cNvPr id="3" name="Subtitle 2">
            <a:extLst>
              <a:ext uri="{FF2B5EF4-FFF2-40B4-BE49-F238E27FC236}">
                <a16:creationId xmlns:a16="http://schemas.microsoft.com/office/drawing/2014/main" id="{50C53625-8105-4FF3-8FE4-A56834F02494}"/>
              </a:ext>
            </a:extLst>
          </p:cNvPr>
          <p:cNvSpPr>
            <a:spLocks noGrp="1"/>
          </p:cNvSpPr>
          <p:nvPr>
            <p:ph type="subTitle" idx="1"/>
          </p:nvPr>
        </p:nvSpPr>
        <p:spPr/>
        <p:txBody>
          <a:bodyPr/>
          <a:lstStyle/>
          <a:p>
            <a:r>
              <a:rPr lang="en-GB" dirty="0" err="1">
                <a:latin typeface="Arial Nova" panose="020B0504020202020204" pitchFamily="34" charset="0"/>
              </a:rPr>
              <a:t>Kolmas</a:t>
            </a:r>
            <a:r>
              <a:rPr lang="en-GB" dirty="0">
                <a:latin typeface="Arial Nova" panose="020B0504020202020204" pitchFamily="34" charset="0"/>
              </a:rPr>
              <a:t> </a:t>
            </a:r>
            <a:r>
              <a:rPr lang="en-GB" dirty="0" err="1">
                <a:latin typeface="Arial Nova" panose="020B0504020202020204" pitchFamily="34" charset="0"/>
              </a:rPr>
              <a:t>teema</a:t>
            </a:r>
            <a:endParaRPr lang="en-GB" dirty="0">
              <a:latin typeface="Arial Nova" panose="020B0504020202020204" pitchFamily="34" charset="0"/>
            </a:endParaRPr>
          </a:p>
        </p:txBody>
      </p:sp>
    </p:spTree>
    <p:extLst>
      <p:ext uri="{BB962C8B-B14F-4D97-AF65-F5344CB8AC3E}">
        <p14:creationId xmlns:p14="http://schemas.microsoft.com/office/powerpoint/2010/main" val="200668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6CA8-DD3E-4E74-AB5B-615C31FC3026}"/>
              </a:ext>
            </a:extLst>
          </p:cNvPr>
          <p:cNvSpPr>
            <a:spLocks noGrp="1"/>
          </p:cNvSpPr>
          <p:nvPr>
            <p:ph idx="1"/>
          </p:nvPr>
        </p:nvSpPr>
        <p:spPr>
          <a:xfrm>
            <a:off x="1048624" y="721453"/>
            <a:ext cx="10343626" cy="5469622"/>
          </a:xfrm>
        </p:spPr>
        <p:txBody>
          <a:bodyPr/>
          <a:lstStyle/>
          <a:p>
            <a:r>
              <a:rPr lang="en-GB" dirty="0" err="1">
                <a:latin typeface="Arial Nova" panose="020B0504020202020204" pitchFamily="34" charset="0"/>
              </a:rPr>
              <a:t>Millistest</a:t>
            </a:r>
            <a:r>
              <a:rPr lang="en-GB" dirty="0">
                <a:latin typeface="Arial Nova" panose="020B0504020202020204" pitchFamily="34" charset="0"/>
              </a:rPr>
              <a:t> </a:t>
            </a:r>
            <a:r>
              <a:rPr lang="en-GB" dirty="0" err="1">
                <a:latin typeface="Arial Nova" panose="020B0504020202020204" pitchFamily="34" charset="0"/>
              </a:rPr>
              <a:t>filmidest</a:t>
            </a:r>
            <a:r>
              <a:rPr lang="en-GB" dirty="0">
                <a:latin typeface="Arial Nova" panose="020B0504020202020204" pitchFamily="34" charset="0"/>
              </a:rPr>
              <a:t> on </a:t>
            </a:r>
            <a:r>
              <a:rPr lang="en-GB" dirty="0" err="1">
                <a:latin typeface="Arial Nova" panose="020B0504020202020204" pitchFamily="34" charset="0"/>
              </a:rPr>
              <a:t>pärit</a:t>
            </a:r>
            <a:r>
              <a:rPr lang="en-GB" dirty="0">
                <a:latin typeface="Arial Nova" panose="020B0504020202020204" pitchFamily="34" charset="0"/>
              </a:rPr>
              <a:t> </a:t>
            </a:r>
            <a:r>
              <a:rPr lang="en-GB" dirty="0" err="1">
                <a:latin typeface="Arial Nova" panose="020B0504020202020204" pitchFamily="34" charset="0"/>
              </a:rPr>
              <a:t>järgnevad</a:t>
            </a:r>
            <a:r>
              <a:rPr lang="en-GB" dirty="0">
                <a:latin typeface="Arial Nova" panose="020B0504020202020204" pitchFamily="34" charset="0"/>
              </a:rPr>
              <a:t> </a:t>
            </a:r>
            <a:r>
              <a:rPr lang="en-GB" dirty="0" err="1">
                <a:latin typeface="Arial Nova" panose="020B0504020202020204" pitchFamily="34" charset="0"/>
              </a:rPr>
              <a:t>fraasid</a:t>
            </a:r>
            <a:r>
              <a:rPr lang="en-GB" dirty="0">
                <a:latin typeface="Arial Nova" panose="020B0504020202020204" pitchFamily="34" charset="0"/>
              </a:rPr>
              <a:t>? 2p</a:t>
            </a:r>
          </a:p>
          <a:p>
            <a:r>
              <a:rPr lang="en-GB" dirty="0">
                <a:latin typeface="Arial Nova" panose="020B0504020202020204" pitchFamily="34" charset="0"/>
              </a:rPr>
              <a:t>a) “May the force be with you”</a:t>
            </a:r>
          </a:p>
          <a:p>
            <a:endParaRPr lang="en-GB" dirty="0">
              <a:latin typeface="Arial Nova" panose="020B0504020202020204" pitchFamily="34" charset="0"/>
            </a:endParaRPr>
          </a:p>
          <a:p>
            <a:r>
              <a:rPr lang="en-GB" dirty="0">
                <a:latin typeface="Arial Nova" panose="020B0504020202020204" pitchFamily="34" charset="0"/>
              </a:rPr>
              <a:t>b) “Say “hello” to my little friend” </a:t>
            </a:r>
          </a:p>
        </p:txBody>
      </p:sp>
    </p:spTree>
    <p:extLst>
      <p:ext uri="{BB962C8B-B14F-4D97-AF65-F5344CB8AC3E}">
        <p14:creationId xmlns:p14="http://schemas.microsoft.com/office/powerpoint/2010/main" val="3504028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471</TotalTime>
  <Words>1068</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Nova</vt:lpstr>
      <vt:lpstr>Tw Cen MT</vt:lpstr>
      <vt:lpstr>Wingdings</vt:lpstr>
      <vt:lpstr>Circuit</vt:lpstr>
      <vt:lpstr>MÄLUMÄNG V</vt:lpstr>
      <vt:lpstr>ajalugu</vt:lpstr>
      <vt:lpstr>PowerPoint Presentation</vt:lpstr>
      <vt:lpstr>PowerPoint Presentation</vt:lpstr>
      <vt:lpstr>sport</vt:lpstr>
      <vt:lpstr>PowerPoint Presentation</vt:lpstr>
      <vt:lpstr>PowerPoint Presentation</vt:lpstr>
      <vt:lpstr>Filmifraasid</vt:lpstr>
      <vt:lpstr>PowerPoint Presentation</vt:lpstr>
      <vt:lpstr>PowerPoint Presentation</vt:lpstr>
      <vt:lpstr>loodusteadused</vt:lpstr>
      <vt:lpstr>PowerPoint Presentation</vt:lpstr>
      <vt:lpstr>PowerPoint Presentation</vt:lpstr>
      <vt:lpstr>estika</vt:lpstr>
      <vt:lpstr>PowerPoint Presentation</vt:lpstr>
      <vt:lpstr>PowerPoint Presentation</vt:lpstr>
      <vt:lpstr>muusika</vt:lpstr>
      <vt:lpstr>PowerPoint Presentation</vt:lpstr>
      <vt:lpstr>Tehnika ja teadus</vt:lpstr>
      <vt:lpstr>PowerPoint Presentation</vt:lpstr>
      <vt:lpstr>PowerPoint Presentation</vt:lpstr>
      <vt:lpstr>Varia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MÄLUMÄNG V</dc:title>
  <dc:creator>Alger Avi</dc:creator>
  <cp:lastModifiedBy>Alger Avi</cp:lastModifiedBy>
  <cp:revision>37</cp:revision>
  <dcterms:created xsi:type="dcterms:W3CDTF">2019-02-02T14:17:37Z</dcterms:created>
  <dcterms:modified xsi:type="dcterms:W3CDTF">2019-02-07T18:06:11Z</dcterms:modified>
</cp:coreProperties>
</file>