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5" r:id="rId16"/>
    <p:sldId id="278" r:id="rId17"/>
    <p:sldId id="279" r:id="rId18"/>
    <p:sldId id="280" r:id="rId19"/>
    <p:sldId id="28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Josefin Sans" panose="020B0604020202020204" charset="-70"/>
      <p:regular r:id="rId30"/>
      <p:bold r:id="rId31"/>
      <p:italic r:id="rId32"/>
      <p:boldItalic r:id="rId33"/>
    </p:embeddedFont>
    <p:embeddedFont>
      <p:font typeface="Lato" panose="020B0604020202020204" charset="0"/>
      <p:regular r:id="rId34"/>
      <p:bold r:id="rId35"/>
      <p:italic r:id="rId36"/>
      <p:boldItalic r:id="rId37"/>
    </p:embeddedFont>
    <p:embeddedFont>
      <p:font typeface="Playfair Display" panose="020B0604020202020204" charset="-7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74635"/>
  </p:normalViewPr>
  <p:slideViewPr>
    <p:cSldViewPr snapToGrid="0" snapToObjects="1">
      <p:cViewPr varScale="1">
        <p:scale>
          <a:sx n="113" d="100"/>
          <a:sy n="113"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f2e4f88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f2e4f88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t" dirty="0">
                <a:solidFill>
                  <a:srgbClr val="222222"/>
                </a:solidFill>
                <a:highlight>
                  <a:srgbClr val="FFFFFF"/>
                </a:highlight>
              </a:rPr>
              <a:t>- paanikahoo kohta: miks ei saa ära surra? miks see nii pikalt tundub? </a:t>
            </a:r>
            <a:endParaRPr dirty="0">
              <a:solidFill>
                <a:srgbClr val="222222"/>
              </a:solidFill>
              <a:highlight>
                <a:srgbClr val="FFFFFF"/>
              </a:highlight>
            </a:endParaRPr>
          </a:p>
          <a:p>
            <a:pPr marL="0" lvl="0" indent="0" algn="l" rtl="0">
              <a:spcBef>
                <a:spcPts val="0"/>
              </a:spcBef>
              <a:spcAft>
                <a:spcPts val="0"/>
              </a:spcAft>
              <a:buNone/>
            </a:pPr>
            <a:endParaRPr dirty="0">
              <a:solidFill>
                <a:srgbClr val="222222"/>
              </a:solidFill>
              <a:highlight>
                <a:srgbClr val="FFFFFF"/>
              </a:highlight>
            </a:endParaRPr>
          </a:p>
          <a:p>
            <a:pPr marL="0" lvl="0" indent="0" algn="l" rtl="0">
              <a:lnSpc>
                <a:spcPct val="115000"/>
              </a:lnSpc>
              <a:spcBef>
                <a:spcPts val="0"/>
              </a:spcBef>
              <a:spcAft>
                <a:spcPts val="0"/>
              </a:spcAft>
              <a:buNone/>
            </a:pPr>
            <a:r>
              <a:rPr lang="et" sz="1150" dirty="0">
                <a:solidFill>
                  <a:srgbClr val="333333"/>
                </a:solidFill>
                <a:latin typeface="Georgia"/>
                <a:ea typeface="Georgia"/>
                <a:cs typeface="Georgia"/>
                <a:sym typeface="Georgia"/>
              </a:rPr>
              <a:t>But if you don’t have heart or breathing problems, panic is unlikely to kill you. It feels awful, but it’s only your body in its most excitable state.</a:t>
            </a:r>
            <a:endParaRPr sz="1150" dirty="0">
              <a:solidFill>
                <a:srgbClr val="333333"/>
              </a:solidFill>
              <a:latin typeface="Georgia"/>
              <a:ea typeface="Georgia"/>
              <a:cs typeface="Georgia"/>
              <a:sym typeface="Georgia"/>
            </a:endParaRPr>
          </a:p>
          <a:p>
            <a:pPr marL="0" lvl="0" indent="0" algn="l" rtl="0">
              <a:lnSpc>
                <a:spcPct val="115000"/>
              </a:lnSpc>
              <a:spcBef>
                <a:spcPts val="1100"/>
              </a:spcBef>
              <a:spcAft>
                <a:spcPts val="0"/>
              </a:spcAft>
              <a:buNone/>
            </a:pPr>
            <a:r>
              <a:rPr lang="et" sz="1150" dirty="0">
                <a:solidFill>
                  <a:srgbClr val="333333"/>
                </a:solidFill>
                <a:latin typeface="Georgia"/>
                <a:ea typeface="Georgia"/>
                <a:cs typeface="Georgia"/>
                <a:sym typeface="Georgia"/>
              </a:rPr>
              <a:t>That’s meant to help you flee danger, not kill you.</a:t>
            </a:r>
            <a:endParaRPr sz="1150" dirty="0">
              <a:solidFill>
                <a:srgbClr val="333333"/>
              </a:solidFill>
              <a:latin typeface="Georgia"/>
              <a:ea typeface="Georgia"/>
              <a:cs typeface="Georgia"/>
              <a:sym typeface="Georgia"/>
            </a:endParaRPr>
          </a:p>
          <a:p>
            <a:pPr marL="0" lvl="0" indent="0" algn="l" rtl="0">
              <a:lnSpc>
                <a:spcPct val="115000"/>
              </a:lnSpc>
              <a:spcBef>
                <a:spcPts val="1100"/>
              </a:spcBef>
              <a:spcAft>
                <a:spcPts val="0"/>
              </a:spcAft>
              <a:buNone/>
            </a:pPr>
            <a:endParaRPr sz="1150" dirty="0">
              <a:solidFill>
                <a:srgbClr val="333333"/>
              </a:solidFill>
              <a:latin typeface="Georgia"/>
              <a:ea typeface="Georgia"/>
              <a:cs typeface="Georgia"/>
              <a:sym typeface="Georgia"/>
            </a:endParaRPr>
          </a:p>
          <a:p>
            <a:pPr marL="457200" lvl="0" indent="0" algn="l" rtl="0">
              <a:spcBef>
                <a:spcPts val="11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ff9f6b1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ff9f6b1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t" sz="1200" dirty="0">
                <a:latin typeface="Calibri"/>
                <a:ea typeface="Calibri"/>
                <a:cs typeface="Calibri"/>
                <a:sym typeface="Calibri"/>
              </a:rPr>
              <a:t>millal saab ärevusest ärevushäire- häirib igapäevaelu, konstantselt olemas</a:t>
            </a:r>
            <a:endParaRPr sz="1200" dirty="0">
              <a:latin typeface="Calibri"/>
              <a:ea typeface="Calibri"/>
              <a:cs typeface="Calibri"/>
              <a:sym typeface="Calibri"/>
            </a:endParaRPr>
          </a:p>
          <a:p>
            <a:pPr marL="457200" lvl="0" indent="0" algn="l" rtl="0">
              <a:spcBef>
                <a:spcPts val="0"/>
              </a:spcBef>
              <a:spcAft>
                <a:spcPts val="0"/>
              </a:spcAft>
              <a:buClr>
                <a:srgbClr val="000000"/>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None/>
            </a:pPr>
            <a:r>
              <a:rPr lang="et" dirty="0"/>
              <a:t>kuidas toime tulla? </a:t>
            </a:r>
            <a:endParaRPr dirty="0"/>
          </a:p>
          <a:p>
            <a:pPr marL="457200" lvl="0" indent="-298450" algn="l" rtl="0">
              <a:spcBef>
                <a:spcPts val="0"/>
              </a:spcBef>
              <a:spcAft>
                <a:spcPts val="0"/>
              </a:spcAft>
              <a:buSzPts val="1100"/>
              <a:buAutoNum type="arabicPeriod"/>
            </a:pPr>
            <a:r>
              <a:rPr lang="et" dirty="0"/>
              <a:t>tee trenni, füüsiline aktiivsus</a:t>
            </a:r>
            <a:endParaRPr dirty="0"/>
          </a:p>
          <a:p>
            <a:pPr marL="457200" lvl="0" indent="-298450" algn="l" rtl="0">
              <a:spcBef>
                <a:spcPts val="0"/>
              </a:spcBef>
              <a:spcAft>
                <a:spcPts val="0"/>
              </a:spcAft>
              <a:buSzPts val="1100"/>
              <a:buAutoNum type="arabicPeriod"/>
            </a:pPr>
            <a:r>
              <a:rPr lang="et" dirty="0"/>
              <a:t>tee plaan, võta 1 asi korraga, hakka kuskilt pihta </a:t>
            </a:r>
            <a:endParaRPr dirty="0"/>
          </a:p>
          <a:p>
            <a:pPr marL="457200" lvl="0" indent="-298450" algn="l" rtl="0">
              <a:spcBef>
                <a:spcPts val="0"/>
              </a:spcBef>
              <a:spcAft>
                <a:spcPts val="0"/>
              </a:spcAft>
              <a:buSzPts val="1100"/>
              <a:buAutoNum type="arabicPeriod"/>
            </a:pPr>
            <a:r>
              <a:rPr lang="et" dirty="0"/>
              <a:t>lõdvestumistehnikad nagu hingamisharjutused ja teadvelolek </a:t>
            </a:r>
            <a:endParaRPr dirty="0"/>
          </a:p>
          <a:p>
            <a:pPr marL="0" lvl="0" indent="0" algn="l" rtl="0">
              <a:spcBef>
                <a:spcPts val="0"/>
              </a:spcBef>
              <a:spcAft>
                <a:spcPts val="0"/>
              </a:spcAft>
              <a:buNone/>
            </a:pPr>
            <a:r>
              <a:rPr lang="et" dirty="0"/>
              <a:t> </a:t>
            </a:r>
            <a:endParaRPr dirty="0"/>
          </a:p>
          <a:p>
            <a:pPr marL="0" lvl="0" indent="0" algn="l" rtl="0">
              <a:spcBef>
                <a:spcPts val="0"/>
              </a:spcBef>
              <a:spcAft>
                <a:spcPts val="0"/>
              </a:spcAft>
              <a:buNone/>
            </a:pPr>
            <a:r>
              <a:rPr lang="et" dirty="0"/>
              <a:t>KÕIGE TÄHTSAM. KUI SEGAB ELU NAGU ALGUSES ÜTLESIME SIIS OTSI PROF ABI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f26d83d4a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f26d83d4a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f26d83d4a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f26d83d4a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t" dirty="0">
                <a:solidFill>
                  <a:srgbClr val="222222"/>
                </a:solidFill>
              </a:rPr>
              <a:t>AD sõltuvus - tuua välja, et see on olemuslikult teistsugune, sõltuvuse tunnuseid ei ole (keegi ei võta AD'd seepärast, et tunni pärast hea oleks) </a:t>
            </a:r>
            <a:endParaRPr dirty="0">
              <a:solidFill>
                <a:srgbClr val="222222"/>
              </a:solidFill>
            </a:endParaRPr>
          </a:p>
          <a:p>
            <a:pPr marL="0" lvl="0" indent="0" algn="l" rtl="0">
              <a:spcBef>
                <a:spcPts val="0"/>
              </a:spcBef>
              <a:spcAft>
                <a:spcPts val="0"/>
              </a:spcAft>
              <a:buClr>
                <a:srgbClr val="000000"/>
              </a:buClr>
              <a:buSzPts val="1100"/>
              <a:buFont typeface="Arial"/>
              <a:buNone/>
            </a:pPr>
            <a:r>
              <a:rPr lang="et" dirty="0">
                <a:solidFill>
                  <a:srgbClr val="222222"/>
                </a:solidFill>
              </a:rPr>
              <a:t>Välja tuua erinevus rahustitest</a:t>
            </a:r>
            <a:endParaRPr dirty="0">
              <a:solidFill>
                <a:srgbClr val="222222"/>
              </a:solidFill>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f2e4f88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f2e4f88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222222"/>
                </a:solidFill>
                <a:highlight>
                  <a:srgbClr val="FFFFFF"/>
                </a:highlight>
              </a:rPr>
              <a:t>loeme ette lihtsalt  </a:t>
            </a:r>
            <a:r>
              <a:rPr lang="et" sz="1200">
                <a:latin typeface="Playfair Display"/>
                <a:ea typeface="Playfair Display"/>
                <a:cs typeface="Playfair Display"/>
                <a:sym typeface="Playfair Display"/>
              </a:rPr>
              <a:t>Lisasümptomid: tähelepanu alanemine, enesehinnangu langus, süütunne, lootusetus, suitsiidimõtted, häiritud uni ja isu </a:t>
            </a:r>
            <a:endParaRPr sz="1200">
              <a:latin typeface="Playfair Display"/>
              <a:ea typeface="Playfair Display"/>
              <a:cs typeface="Playfair Display"/>
              <a:sym typeface="Playfair Display"/>
            </a:endParaRPr>
          </a:p>
          <a:p>
            <a:pPr marL="457200" lvl="0" indent="0" algn="l" rtl="0">
              <a:spcBef>
                <a:spcPts val="0"/>
              </a:spcBef>
              <a:spcAft>
                <a:spcPts val="0"/>
              </a:spcAft>
              <a:buNone/>
            </a:pPr>
            <a:endParaRPr>
              <a:solidFill>
                <a:srgbClr val="222222"/>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1e92af6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1e92af6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ff9f6b1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ff9f6b1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t>koolipsühholoog/sotsiaalpedagoog</a:t>
            </a:r>
            <a:endParaRPr dirty="0"/>
          </a:p>
          <a:p>
            <a:pPr marL="0" lvl="0" indent="0" algn="l" rtl="0">
              <a:spcBef>
                <a:spcPts val="0"/>
              </a:spcBef>
              <a:spcAft>
                <a:spcPts val="0"/>
              </a:spcAft>
              <a:buNone/>
            </a:pPr>
            <a:r>
              <a:rPr lang="et" dirty="0"/>
              <a:t>mis on teraapia, kuidas see käib ja kellega</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f2e4f883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f2e4f88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ff9f6b1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ff9f6b1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f2e4f883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f2e4f883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0451ba0c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0451ba0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f26d83d4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f26d83d4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Vaimne tervis on see, kuidas inimene mõtleb, tunneb ning ümbritseva maailmaga suhestub. Seega mõjutab vaimne tervis seda, kuidas me iseend, teisi ja ümbritsevat keskkonda kogeme – kuidas me eluga toime tuleme. See mõjutab meie toimetulekut stressiga, otsustusprotsesse ning suhteid teiste inimestega.</a:t>
            </a:r>
            <a:endParaRPr/>
          </a:p>
          <a:p>
            <a:pPr marL="0" lvl="0" indent="0" algn="l" rtl="0">
              <a:spcBef>
                <a:spcPts val="0"/>
              </a:spcBef>
              <a:spcAft>
                <a:spcPts val="0"/>
              </a:spcAft>
              <a:buNone/>
            </a:pPr>
            <a:r>
              <a:rPr lang="et"/>
              <a:t>Head vaimset tervist võib mõista kui heaolu. See on taju, mõtlemine ja suhtlemine viisil, mis aitab elust rõõmu tunda ja keeruliste olukordadega toime tulla. Hea vaimse tervisega inimene tuleb toime elu ootamatustega ning leiab igast olukorrast midagi head. Hea vaimse tervisega inimene ei lasku liigsetesse enesesüüdistustesse ega oota eelseisvatest sündmustest halvimat. Lihtsustatult võib öelda, et hea vaimse tervisega inimene ei tekita endale ülearust muret ega stressi.</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6d83d4a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6d83d4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t" sz="1200">
                <a:latin typeface="Calibri"/>
                <a:ea typeface="Calibri"/>
                <a:cs typeface="Calibri"/>
                <a:sym typeface="Calibri"/>
              </a:rPr>
              <a:t>Pane kirja 3 märki, mis just  sinu puhul kehtivad</a:t>
            </a:r>
            <a:endParaRPr sz="120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t" sz="1200">
                <a:latin typeface="Calibri"/>
                <a:ea typeface="Calibri"/>
                <a:cs typeface="Calibri"/>
                <a:sym typeface="Calibri"/>
              </a:rPr>
              <a:t>Oluline on siinkohal see, et tegelikult ükskõik, mis nad ütlevad, siis enamus suure tõenäosusega on õige, SEST inimesed on väga erinevad ning erinevate inimeste jaoks võivad erinevad n-ö “triggerid” või omamoodi “ halb olemine” anda märku, et midagi on vist korrast ära.</a:t>
            </a:r>
            <a:endParaRPr sz="120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f26d83d4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f26d83d4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a:p>
            <a:pPr marL="457200" lvl="0" indent="-298450" algn="l" rtl="0">
              <a:spcBef>
                <a:spcPts val="0"/>
              </a:spcBef>
              <a:spcAft>
                <a:spcPts val="0"/>
              </a:spcAft>
              <a:buSzPts val="1100"/>
              <a:buAutoNum type="arabicPeriod"/>
            </a:pPr>
            <a:r>
              <a:rPr lang="et" dirty="0"/>
              <a:t>Nagu nägite, tuli teie vastustes justkui ühiseid jooni, aga ka erinevaid.</a:t>
            </a:r>
            <a:endParaRPr dirty="0"/>
          </a:p>
          <a:p>
            <a:pPr marL="457200" lvl="0" indent="-298450" algn="l" rtl="0">
              <a:spcBef>
                <a:spcPts val="0"/>
              </a:spcBef>
              <a:spcAft>
                <a:spcPts val="0"/>
              </a:spcAft>
              <a:buSzPts val="1100"/>
              <a:buAutoNum type="arabicPeriod"/>
            </a:pPr>
            <a:r>
              <a:rPr lang="et" dirty="0"/>
              <a:t>Elukvaliteedi langemine - Põhiline, et saate aru, kuidas enam või praegu ei ole nii hea, kui enne ning olete rahulolematud. Ning lähedased inimesed võivad olla tihti väga head tagasiside andjad! </a:t>
            </a:r>
          </a:p>
          <a:p>
            <a:pPr marL="457200" lvl="0" indent="-298450" algn="l" rtl="0">
              <a:spcBef>
                <a:spcPts val="0"/>
              </a:spcBef>
              <a:spcAft>
                <a:spcPts val="0"/>
              </a:spcAft>
              <a:buSzPts val="1100"/>
              <a:buAutoNum type="arabicPeriod"/>
            </a:pPr>
            <a:r>
              <a:rPr lang="et" dirty="0"/>
              <a:t>Pikka aega halb olemine - erinevatel häiretel on siis pm kokku lepitud oma spetsiifika, kui kaua peab probleem olema kestnud, et välja on kujunenud juba psüühikahäire ja seda on vaja diagnoosida. Nt nädal aega tunnete ennast väga kehvasti- enam-jaolt ei peaks probleem olema!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f26d83d4a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f26d83d4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t" sz="1200" dirty="0">
                <a:latin typeface="Calibri"/>
                <a:ea typeface="Calibri"/>
                <a:cs typeface="Calibri"/>
                <a:sym typeface="Calibri"/>
              </a:rPr>
              <a:t>Levinud on vaade haige (ehk psüühikahäirega) versus terve (psüühikahäireta) inimene lähenemine. </a:t>
            </a:r>
            <a:endParaRPr sz="1200" dirty="0">
              <a:latin typeface="Calibri"/>
              <a:ea typeface="Calibri"/>
              <a:cs typeface="Calibri"/>
              <a:sym typeface="Calibri"/>
            </a:endParaRPr>
          </a:p>
          <a:p>
            <a:pPr marL="457200" lvl="0" indent="-317500" algn="l" rtl="0">
              <a:spcBef>
                <a:spcPts val="0"/>
              </a:spcBef>
              <a:spcAft>
                <a:spcPts val="0"/>
              </a:spcAft>
              <a:buSzPts val="1400"/>
              <a:buAutoNum type="arabicPeriod"/>
            </a:pPr>
            <a:r>
              <a:rPr lang="et" sz="1200" dirty="0">
                <a:latin typeface="Calibri"/>
                <a:ea typeface="Calibri"/>
                <a:cs typeface="Calibri"/>
                <a:sym typeface="Calibri"/>
              </a:rPr>
              <a:t>See keskmine punane rist representeerib lihtsalt kokkulepet mis üle maailma arstidel ja psühholoogidel on, mis on siis pika teadustöö tulemusel tulnud. Ehk mis punktist alates ütleme, et inimene on nüüd psüühikahäirega ja millal mitte. Ning seda “punast rist” ehk kokkeleppe kohta ka siiski pidevalt täiendatakse ja nihutatakse küll natuke ühele või teisele poole. Lisaks, oleneb ka millise häirega täpselt tegu on.</a:t>
            </a:r>
            <a:endParaRPr sz="1200" dirty="0">
              <a:latin typeface="Calibri"/>
              <a:ea typeface="Calibri"/>
              <a:cs typeface="Calibri"/>
              <a:sym typeface="Calibri"/>
            </a:endParaRPr>
          </a:p>
          <a:p>
            <a:pPr marL="457200" lvl="0" indent="-317500" algn="l" rtl="0">
              <a:spcBef>
                <a:spcPts val="0"/>
              </a:spcBef>
              <a:spcAft>
                <a:spcPts val="0"/>
              </a:spcAft>
              <a:buSzPts val="1400"/>
              <a:buAutoNum type="arabicPeriod"/>
            </a:pPr>
            <a:r>
              <a:rPr lang="et" sz="1200" dirty="0">
                <a:latin typeface="Calibri"/>
                <a:ea typeface="Calibri"/>
                <a:cs typeface="Calibri"/>
                <a:sym typeface="Calibri"/>
              </a:rPr>
              <a:t>OLULINE, aga siinkohal, ja miks ma üldse teile seda väga lihtsat joonist näitan: Nimelt. Meie vaimne tervis on meiega iga päev kaasas. See on punkt 1. NING teiseks - mitte keegi pole tegelikult kaitstud langemast tervest haigesse (kui ei hoolitse enda eest) .</a:t>
            </a:r>
            <a:endParaRPr sz="1200" dirty="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t" sz="1200" dirty="0">
                <a:latin typeface="Calibri"/>
                <a:ea typeface="Calibri"/>
                <a:cs typeface="Calibri"/>
                <a:sym typeface="Calibri"/>
              </a:rPr>
              <a:t>4. Oluline on ka siinkohal rõhutada, ET kui inimene juba kord ON langenud “haigeks” ehk on välja kujunenud psüühikahäire, siis on hästi oluline mõista, et paljude psüühikahäirete puhul (muidugi mitte kõigi) on võimalik saada siiski täiesti terveks tagasi.</a:t>
            </a:r>
            <a:endParaRPr sz="1200" dirty="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t" sz="1200" dirty="0">
                <a:latin typeface="Calibri"/>
                <a:ea typeface="Calibri"/>
                <a:cs typeface="Calibri"/>
                <a:sym typeface="Calibri"/>
              </a:rPr>
              <a:t>Seega, sellega me juba kummutame müüdi, et inimesed, kes on näiteks oma elujooksul põdenud depressiooni on nüüd eluaeg vigased. Noup. Neil oli lihtsalt mingi periood ajukeemia paigast ära ning kui nad said selle korda (kas siis teraapia javõi ravimitega), siis on nad jälle terved.</a:t>
            </a:r>
            <a:endParaRPr sz="1200" dirty="0">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t" sz="1200" dirty="0">
                <a:latin typeface="Calibri"/>
                <a:ea typeface="Calibri"/>
                <a:cs typeface="Calibri"/>
                <a:sym typeface="Calibri"/>
              </a:rPr>
              <a:t>5. See kogu jutt on hästi suur lihtsustus, aga oluline on jätta endale meelde, et … </a:t>
            </a:r>
            <a:endParaRPr sz="1200" dirty="0">
              <a:latin typeface="Calibri"/>
              <a:ea typeface="Calibri"/>
              <a:cs typeface="Calibri"/>
              <a:sym typeface="Calibri"/>
            </a:endParaRPr>
          </a:p>
          <a:p>
            <a:pPr marL="457200" lvl="0" indent="-317500" algn="l" rtl="0">
              <a:spcBef>
                <a:spcPts val="0"/>
              </a:spcBef>
              <a:spcAft>
                <a:spcPts val="0"/>
              </a:spcAft>
              <a:buSzPts val="1400"/>
              <a:buAutoNum type="arabicPeriod"/>
            </a:pPr>
            <a:r>
              <a:rPr lang="et" sz="1200" dirty="0">
                <a:latin typeface="Calibri"/>
                <a:ea typeface="Calibri"/>
                <a:cs typeface="Calibri"/>
                <a:sym typeface="Calibri"/>
              </a:rPr>
              <a:t>Vaimne tervis on meiega iga päev kaasas</a:t>
            </a:r>
            <a:endParaRPr sz="1200" dirty="0">
              <a:latin typeface="Calibri"/>
              <a:ea typeface="Calibri"/>
              <a:cs typeface="Calibri"/>
              <a:sym typeface="Calibri"/>
            </a:endParaRPr>
          </a:p>
          <a:p>
            <a:pPr marL="457200" lvl="0" indent="-317500" algn="l" rtl="0">
              <a:spcBef>
                <a:spcPts val="0"/>
              </a:spcBef>
              <a:spcAft>
                <a:spcPts val="0"/>
              </a:spcAft>
              <a:buSzPts val="1400"/>
              <a:buAutoNum type="arabicPeriod"/>
            </a:pPr>
            <a:r>
              <a:rPr lang="et" sz="1200" dirty="0">
                <a:latin typeface="Calibri"/>
                <a:ea typeface="Calibri"/>
                <a:cs typeface="Calibri"/>
                <a:sym typeface="Calibri"/>
              </a:rPr>
              <a:t>Mitte keegi pole kaitstud (tõsi, osadel inimestel on geneetiline eelsoodumus kergemini välja kujuneda psüühikahäire kui teistel, aga keegi pole lõpuni kaitstud. Ehk kui sa ikka järjepidevalt ei tegele oma vajaduste rahuldamisega, sh baasvajadused nagu normaalne uni, normaalne toitumine jne, siis sul siiski võib välja kujuneda vaimse tervise häire. </a:t>
            </a:r>
            <a:endParaRPr sz="1200" dirty="0">
              <a:latin typeface="Calibri"/>
              <a:ea typeface="Calibri"/>
              <a:cs typeface="Calibri"/>
              <a:sym typeface="Calibri"/>
            </a:endParaRPr>
          </a:p>
          <a:p>
            <a:pPr marL="457200" lvl="0" indent="-317500" algn="l" rtl="0">
              <a:spcBef>
                <a:spcPts val="0"/>
              </a:spcBef>
              <a:spcAft>
                <a:spcPts val="0"/>
              </a:spcAft>
              <a:buSzPts val="1400"/>
              <a:buAutoNum type="arabicPeriod"/>
            </a:pPr>
            <a:r>
              <a:rPr lang="et" sz="1200" dirty="0">
                <a:latin typeface="Calibri"/>
                <a:ea typeface="Calibri"/>
                <a:cs typeface="Calibri"/>
                <a:sym typeface="Calibri"/>
              </a:rPr>
              <a:t>Paljudel juhtudel on võimalik terveks tagasi saada, kui oma probleemiga tegeleda! </a:t>
            </a:r>
            <a:endParaRPr sz="1200"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f26d83d4a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f26d83d4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t" sz="1200" dirty="0">
                <a:latin typeface="Calibri"/>
                <a:ea typeface="Calibri"/>
                <a:cs typeface="Calibri"/>
                <a:sym typeface="Calibri"/>
              </a:rPr>
              <a:t>Oluline on mõista, et meie aju on meie terve keha kompuuter ja kui me ei toida teda korralikult; ei liiguta ennast piisavalt tänu millele saaks ka “head ained” meie ajus vabaneda; ning me ei maga piisavalt, et aju saaks puhata ja päeval kogetud protsessida siis ajamegi oma masinavärgi (ehk oma keha+mõistus) rikki.</a:t>
            </a:r>
            <a:endParaRPr sz="1200" dirty="0">
              <a:latin typeface="Calibri"/>
              <a:ea typeface="Calibri"/>
              <a:cs typeface="Calibri"/>
              <a:sym typeface="Calibri"/>
            </a:endParaRPr>
          </a:p>
          <a:p>
            <a:pPr marL="457200" lvl="0" indent="0" algn="l" rtl="0">
              <a:spcBef>
                <a:spcPts val="0"/>
              </a:spcBef>
              <a:spcAft>
                <a:spcPts val="0"/>
              </a:spcAft>
              <a:buNone/>
            </a:pPr>
            <a:r>
              <a:rPr lang="et" sz="1200" dirty="0">
                <a:latin typeface="Calibri"/>
                <a:ea typeface="Calibri"/>
                <a:cs typeface="Calibri"/>
                <a:sym typeface="Calibri"/>
              </a:rPr>
              <a:t>Usaldusisikuks saab olla ka psühholoog, kui on mingid teemad, mida ei soovi kellelegi jagada, aga mis tekitavad stressi või mure!</a:t>
            </a: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f26d83d4a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f26d83d4a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t" dirty="0"/>
              <a:t>mis on teraapia, kuidas see käib ja kellega</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f26d83d4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f26d83d4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t" sz="3600">
                <a:latin typeface="Playfair Display"/>
                <a:ea typeface="Playfair Display"/>
                <a:cs typeface="Playfair Display"/>
                <a:sym typeface="Playfair Display"/>
              </a:rPr>
              <a:t>Vaimne tervis</a:t>
            </a:r>
            <a:endParaRPr sz="3600">
              <a:latin typeface="Playfair Display"/>
              <a:ea typeface="Playfair Display"/>
              <a:cs typeface="Playfair Display"/>
              <a:sym typeface="Playfair Display"/>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t"/>
              <a:t>Ann-Marii Vilk</a:t>
            </a:r>
            <a:endParaRPr/>
          </a:p>
        </p:txBody>
      </p:sp>
      <p:pic>
        <p:nvPicPr>
          <p:cNvPr id="61" name="Google Shape;61;p13"/>
          <p:cNvPicPr preferRelativeResize="0"/>
          <p:nvPr/>
        </p:nvPicPr>
        <p:blipFill>
          <a:blip r:embed="rId3">
            <a:alphaModFix/>
          </a:blip>
          <a:stretch>
            <a:fillRect/>
          </a:stretch>
        </p:blipFill>
        <p:spPr>
          <a:xfrm>
            <a:off x="7038475" y="1023200"/>
            <a:ext cx="1705750" cy="1705750"/>
          </a:xfrm>
          <a:prstGeom prst="rect">
            <a:avLst/>
          </a:prstGeom>
          <a:noFill/>
          <a:ln>
            <a:noFill/>
          </a:ln>
        </p:spPr>
      </p:pic>
      <p:pic>
        <p:nvPicPr>
          <p:cNvPr id="62" name="Google Shape;62;p13"/>
          <p:cNvPicPr preferRelativeResize="0"/>
          <p:nvPr/>
        </p:nvPicPr>
        <p:blipFill>
          <a:blip r:embed="rId4">
            <a:alphaModFix/>
          </a:blip>
          <a:stretch>
            <a:fillRect/>
          </a:stretch>
        </p:blipFill>
        <p:spPr>
          <a:xfrm>
            <a:off x="6415650" y="-8"/>
            <a:ext cx="2951401" cy="1140682"/>
          </a:xfrm>
          <a:prstGeom prst="rect">
            <a:avLst/>
          </a:prstGeom>
          <a:noFill/>
          <a:ln>
            <a:noFill/>
          </a:ln>
        </p:spPr>
      </p:pic>
      <p:pic>
        <p:nvPicPr>
          <p:cNvPr id="63" name="Google Shape;63;p13"/>
          <p:cNvPicPr preferRelativeResize="0"/>
          <p:nvPr/>
        </p:nvPicPr>
        <p:blipFill>
          <a:blip r:embed="rId5">
            <a:alphaModFix/>
          </a:blip>
          <a:stretch>
            <a:fillRect/>
          </a:stretch>
        </p:blipFill>
        <p:spPr>
          <a:xfrm>
            <a:off x="6415650" y="4108775"/>
            <a:ext cx="2835525" cy="962100"/>
          </a:xfrm>
          <a:prstGeom prst="rect">
            <a:avLst/>
          </a:prstGeom>
          <a:noFill/>
          <a:ln>
            <a:noFill/>
          </a:ln>
        </p:spPr>
      </p:pic>
      <p:pic>
        <p:nvPicPr>
          <p:cNvPr id="64" name="Google Shape;64;p13"/>
          <p:cNvPicPr preferRelativeResize="0"/>
          <p:nvPr/>
        </p:nvPicPr>
        <p:blipFill>
          <a:blip r:embed="rId6">
            <a:alphaModFix/>
          </a:blip>
          <a:stretch>
            <a:fillRect/>
          </a:stretch>
        </p:blipFill>
        <p:spPr>
          <a:xfrm>
            <a:off x="6777987" y="2806225"/>
            <a:ext cx="2473188" cy="1302550"/>
          </a:xfrm>
          <a:prstGeom prst="rect">
            <a:avLst/>
          </a:prstGeom>
          <a:noFill/>
          <a:ln>
            <a:noFill/>
          </a:ln>
        </p:spPr>
      </p:pic>
      <p:pic>
        <p:nvPicPr>
          <p:cNvPr id="65" name="Google Shape;65;p13"/>
          <p:cNvPicPr preferRelativeResize="0"/>
          <p:nvPr/>
        </p:nvPicPr>
        <p:blipFill>
          <a:blip r:embed="rId7">
            <a:alphaModFix/>
          </a:blip>
          <a:stretch>
            <a:fillRect/>
          </a:stretch>
        </p:blipFill>
        <p:spPr>
          <a:xfrm>
            <a:off x="0" y="0"/>
            <a:ext cx="2014525" cy="20296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Ärevus- tõde või müüt?</a:t>
            </a:r>
            <a:endParaRPr/>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Paanikahoo tõttu võib ära minestada või surra</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Elu jooksul on 30% inimestest ärevushäire</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Ärevushäireid ei saa ravida, nendega peab harjuma</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Ärevushäirega inimesed peaksid alati stressi vältima</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Ärevus on iseloomujoon, mida ei saa muuta</a:t>
            </a:r>
            <a:endParaRPr sz="2400">
              <a:solidFill>
                <a:srgbClr val="000000"/>
              </a:solidFill>
              <a:latin typeface="Playfair Display"/>
              <a:ea typeface="Playfair Display"/>
              <a:cs typeface="Playfair Display"/>
              <a:sym typeface="Playfair Display"/>
            </a:endParaRPr>
          </a:p>
          <a:p>
            <a:pPr marL="457200" lvl="0" indent="0" algn="l" rtl="0">
              <a:lnSpc>
                <a:spcPct val="150000"/>
              </a:lnSpc>
              <a:spcBef>
                <a:spcPts val="1600"/>
              </a:spcBef>
              <a:spcAft>
                <a:spcPts val="1600"/>
              </a:spcAft>
              <a:buNone/>
            </a:pPr>
            <a:endParaRPr sz="2400">
              <a:solidFill>
                <a:srgbClr val="000000"/>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Effect transition="in" filter="fade">
                                      <p:cBhvr>
                                        <p:cTn id="32" dur="1000"/>
                                        <p:tgtEl>
                                          <p:spTgt spid="1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Ärevus tegelikult </a:t>
            </a: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Playfair Display"/>
              <a:buChar char="●"/>
            </a:pPr>
            <a:r>
              <a:rPr lang="et">
                <a:solidFill>
                  <a:srgbClr val="000000"/>
                </a:solidFill>
                <a:latin typeface="Playfair Display"/>
                <a:ea typeface="Playfair Display"/>
                <a:cs typeface="Playfair Display"/>
                <a:sym typeface="Playfair Display"/>
              </a:rPr>
              <a:t>Millal saab ärevusest ärevushäire?</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Char char="●"/>
            </a:pPr>
            <a:r>
              <a:rPr lang="et">
                <a:solidFill>
                  <a:srgbClr val="000000"/>
                </a:solidFill>
                <a:latin typeface="Playfair Display"/>
                <a:ea typeface="Playfair Display"/>
                <a:cs typeface="Playfair Display"/>
                <a:sym typeface="Playfair Display"/>
              </a:rPr>
              <a:t>Erinevad ärevushäired:</a:t>
            </a:r>
            <a:endParaRPr>
              <a:solidFill>
                <a:srgbClr val="000000"/>
              </a:solidFill>
              <a:latin typeface="Playfair Display"/>
              <a:ea typeface="Playfair Display"/>
              <a:cs typeface="Playfair Display"/>
              <a:sym typeface="Playfair Display"/>
            </a:endParaRPr>
          </a:p>
          <a:p>
            <a:pPr marL="457200" lvl="0" indent="0" algn="l" rtl="0">
              <a:lnSpc>
                <a:spcPct val="150000"/>
              </a:lnSpc>
              <a:spcBef>
                <a:spcPts val="1600"/>
              </a:spcBef>
              <a:spcAft>
                <a:spcPts val="0"/>
              </a:spcAft>
              <a:buNone/>
            </a:pPr>
            <a:r>
              <a:rPr lang="et">
                <a:solidFill>
                  <a:srgbClr val="000000"/>
                </a:solidFill>
                <a:latin typeface="Playfair Display"/>
                <a:ea typeface="Playfair Display"/>
                <a:cs typeface="Playfair Display"/>
                <a:sym typeface="Playfair Display"/>
              </a:rPr>
              <a:t>- Üldistunud ärevushäire</a:t>
            </a:r>
            <a:endParaRPr>
              <a:solidFill>
                <a:srgbClr val="000000"/>
              </a:solidFill>
              <a:latin typeface="Playfair Display"/>
              <a:ea typeface="Playfair Display"/>
              <a:cs typeface="Playfair Display"/>
              <a:sym typeface="Playfair Display"/>
            </a:endParaRPr>
          </a:p>
          <a:p>
            <a:pPr marL="457200" lvl="0" indent="0" algn="l" rtl="0">
              <a:lnSpc>
                <a:spcPct val="150000"/>
              </a:lnSpc>
              <a:spcBef>
                <a:spcPts val="1600"/>
              </a:spcBef>
              <a:spcAft>
                <a:spcPts val="0"/>
              </a:spcAft>
              <a:buNone/>
            </a:pPr>
            <a:r>
              <a:rPr lang="et">
                <a:solidFill>
                  <a:srgbClr val="000000"/>
                </a:solidFill>
                <a:latin typeface="Playfair Display"/>
                <a:ea typeface="Playfair Display"/>
                <a:cs typeface="Playfair Display"/>
                <a:sym typeface="Playfair Display"/>
              </a:rPr>
              <a:t>- Foobiad ( nt sotsiaalfoobia, lihtfoobiad)</a:t>
            </a:r>
            <a:endParaRPr>
              <a:solidFill>
                <a:srgbClr val="000000"/>
              </a:solidFill>
              <a:latin typeface="Playfair Display"/>
              <a:ea typeface="Playfair Display"/>
              <a:cs typeface="Playfair Display"/>
              <a:sym typeface="Playfair Display"/>
            </a:endParaRPr>
          </a:p>
          <a:p>
            <a:pPr marL="457200" lvl="0" indent="0" algn="l" rtl="0">
              <a:lnSpc>
                <a:spcPct val="150000"/>
              </a:lnSpc>
              <a:spcBef>
                <a:spcPts val="1600"/>
              </a:spcBef>
              <a:spcAft>
                <a:spcPts val="0"/>
              </a:spcAft>
              <a:buNone/>
            </a:pPr>
            <a:r>
              <a:rPr lang="et">
                <a:solidFill>
                  <a:srgbClr val="000000"/>
                </a:solidFill>
                <a:latin typeface="Playfair Display"/>
                <a:ea typeface="Playfair Display"/>
                <a:cs typeface="Playfair Display"/>
                <a:sym typeface="Playfair Display"/>
              </a:rPr>
              <a:t>- Paanikahäire</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1600"/>
              </a:spcBef>
              <a:spcAft>
                <a:spcPts val="0"/>
              </a:spcAft>
              <a:buClr>
                <a:srgbClr val="000000"/>
              </a:buClr>
              <a:buSzPts val="1800"/>
              <a:buFont typeface="Playfair Display"/>
              <a:buChar char="●"/>
            </a:pPr>
            <a:r>
              <a:rPr lang="et">
                <a:solidFill>
                  <a:srgbClr val="000000"/>
                </a:solidFill>
                <a:latin typeface="Playfair Display"/>
                <a:ea typeface="Playfair Display"/>
                <a:cs typeface="Playfair Display"/>
                <a:sym typeface="Playfair Display"/>
              </a:rPr>
              <a:t>Kuidas toime tulla? </a:t>
            </a:r>
            <a:endParaRPr>
              <a:solidFill>
                <a:srgbClr val="000000"/>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10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10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10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1000"/>
                                        <p:tgtEl>
                                          <p:spTgt spid="1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xEl>
                                              <p:pRg st="5" end="5"/>
                                            </p:txEl>
                                          </p:spTgt>
                                        </p:tgtEl>
                                        <p:attrNameLst>
                                          <p:attrName>style.visibility</p:attrName>
                                        </p:attrNameLst>
                                      </p:cBhvr>
                                      <p:to>
                                        <p:strVal val="visible"/>
                                      </p:to>
                                    </p:set>
                                    <p:animEffect transition="in" filter="fade">
                                      <p:cBhvr>
                                        <p:cTn id="32" dur="1000"/>
                                        <p:tgtEl>
                                          <p:spTgt spid="1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400">
              <a:solidFill>
                <a:srgbClr val="000000"/>
              </a:solidFill>
              <a:latin typeface="Playfair Display"/>
              <a:ea typeface="Playfair Display"/>
              <a:cs typeface="Playfair Display"/>
              <a:sym typeface="Playfair Display"/>
            </a:endParaRPr>
          </a:p>
          <a:p>
            <a:pPr marL="457200" lvl="0" indent="0" algn="l" rtl="0">
              <a:lnSpc>
                <a:spcPct val="150000"/>
              </a:lnSpc>
              <a:spcBef>
                <a:spcPts val="1600"/>
              </a:spcBef>
              <a:spcAft>
                <a:spcPts val="1600"/>
              </a:spcAft>
              <a:buNone/>
            </a:pPr>
            <a:endParaRPr sz="2400">
              <a:solidFill>
                <a:srgbClr val="000000"/>
              </a:solidFill>
              <a:latin typeface="Playfair Display"/>
              <a:ea typeface="Playfair Display"/>
              <a:cs typeface="Playfair Display"/>
              <a:sym typeface="Playfair Display"/>
            </a:endParaRPr>
          </a:p>
        </p:txBody>
      </p:sp>
      <p:pic>
        <p:nvPicPr>
          <p:cNvPr id="141" name="Google Shape;141;p25"/>
          <p:cNvPicPr preferRelativeResize="0"/>
          <p:nvPr/>
        </p:nvPicPr>
        <p:blipFill>
          <a:blip r:embed="rId3">
            <a:alphaModFix/>
          </a:blip>
          <a:stretch>
            <a:fillRect/>
          </a:stretch>
        </p:blipFill>
        <p:spPr>
          <a:xfrm>
            <a:off x="258025" y="1035375"/>
            <a:ext cx="8627950" cy="307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Depressioon- tõde või müüt?</a:t>
            </a:r>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Depressioon on päritav</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Depressiooniga kaasnevad tihti teised psüühilised ja/või füüsilised haigused</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Antidepressandid tekitavad sõltuvust</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Depressioonil on alati ilmselge põhjus</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Depressioon on nõrga tahtejõuga inimeste probleem</a:t>
            </a:r>
            <a:endParaRPr sz="2400">
              <a:solidFill>
                <a:srgbClr val="000000"/>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10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10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1000"/>
                                        <p:tgtEl>
                                          <p:spTgt spid="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Depressioon tegelikult</a:t>
            </a:r>
            <a:endParaRPr/>
          </a:p>
        </p:txBody>
      </p:sp>
      <p:sp>
        <p:nvSpPr>
          <p:cNvPr id="153" name="Google Shape;15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t" sz="2400">
                <a:solidFill>
                  <a:srgbClr val="000000"/>
                </a:solidFill>
                <a:latin typeface="Playfair Display"/>
                <a:ea typeface="Playfair Display"/>
                <a:cs typeface="Playfair Display"/>
                <a:sym typeface="Playfair Display"/>
              </a:rPr>
              <a:t>Sümptomid esinevad vähemalt 2 nädala jooksul </a:t>
            </a:r>
            <a:endParaRPr sz="2400">
              <a:solidFill>
                <a:srgbClr val="000000"/>
              </a:solidFill>
              <a:latin typeface="Playfair Display"/>
              <a:ea typeface="Playfair Display"/>
              <a:cs typeface="Playfair Display"/>
              <a:sym typeface="Playfair Display"/>
            </a:endParaRPr>
          </a:p>
          <a:p>
            <a:pPr marL="0" lvl="0" indent="0" algn="l" rtl="0">
              <a:lnSpc>
                <a:spcPct val="150000"/>
              </a:lnSpc>
              <a:spcBef>
                <a:spcPts val="1600"/>
              </a:spcBef>
              <a:spcAft>
                <a:spcPts val="0"/>
              </a:spcAft>
              <a:buNone/>
            </a:pPr>
            <a:r>
              <a:rPr lang="et" sz="2400">
                <a:solidFill>
                  <a:srgbClr val="000000"/>
                </a:solidFill>
                <a:latin typeface="Playfair Display"/>
                <a:ea typeface="Playfair Display"/>
                <a:cs typeface="Playfair Display"/>
                <a:sym typeface="Playfair Display"/>
              </a:rPr>
              <a:t>Põhisümptomid: alanenud meeleolu, huvide ja elurõõmu kadumine, energia vähenemine</a:t>
            </a:r>
            <a:endParaRPr sz="2400">
              <a:solidFill>
                <a:srgbClr val="000000"/>
              </a:solidFill>
              <a:latin typeface="Playfair Display"/>
              <a:ea typeface="Playfair Display"/>
              <a:cs typeface="Playfair Display"/>
              <a:sym typeface="Playfair Display"/>
            </a:endParaRPr>
          </a:p>
          <a:p>
            <a:pPr marL="0" lvl="0" indent="0" algn="l" rtl="0">
              <a:lnSpc>
                <a:spcPct val="150000"/>
              </a:lnSpc>
              <a:spcBef>
                <a:spcPts val="1600"/>
              </a:spcBef>
              <a:spcAft>
                <a:spcPts val="1600"/>
              </a:spcAft>
              <a:buNone/>
            </a:pPr>
            <a:endParaRPr sz="2400">
              <a:solidFill>
                <a:srgbClr val="000000"/>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Kuidas märgata ja aidata teisi?</a:t>
            </a:r>
            <a:endParaRPr/>
          </a:p>
        </p:txBody>
      </p:sp>
      <p:sp>
        <p:nvSpPr>
          <p:cNvPr id="184" name="Google Shape;18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Meenuta: kuidas Sina said aru, et vaimse tervisega on midagi korrast ära? </a:t>
            </a:r>
            <a:endParaRPr sz="2400">
              <a:solidFill>
                <a:srgbClr val="000000"/>
              </a:solidFill>
              <a:latin typeface="Playfair Display"/>
              <a:ea typeface="Playfair Display"/>
              <a:cs typeface="Playfair Display"/>
              <a:sym typeface="Playfair Display"/>
            </a:endParaRPr>
          </a:p>
          <a:p>
            <a:pPr marL="0" lvl="0" indent="0" algn="l" rtl="0">
              <a:lnSpc>
                <a:spcPct val="150000"/>
              </a:lnSpc>
              <a:spcBef>
                <a:spcPts val="1600"/>
              </a:spcBef>
              <a:spcAft>
                <a:spcPts val="0"/>
              </a:spcAft>
              <a:buNone/>
            </a:pP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160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Mida Sina tahaksid, et keegi Sinu jaoks teeks? </a:t>
            </a:r>
            <a:endParaRPr sz="2400">
              <a:solidFill>
                <a:srgbClr val="000000"/>
              </a:solidFill>
              <a:latin typeface="Playfair Display"/>
              <a:ea typeface="Playfair Display"/>
              <a:cs typeface="Playfair Display"/>
              <a:sym typeface="Playfair Display"/>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10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10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10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1000"/>
                                        <p:tgtEl>
                                          <p:spTgt spid="1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Kuhu pöörduda?</a:t>
            </a:r>
            <a:endParaRPr/>
          </a:p>
        </p:txBody>
      </p:sp>
      <p:sp>
        <p:nvSpPr>
          <p:cNvPr id="202" name="Google Shape;20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Internetipõhine nõustamine: Peaasi.ee ja Lahendus.net</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Koolipsühholoog, sotsiaalpedagoog</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Perearst</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Kliiniline psühholoog</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Psühhiaater</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Erakorraline vastuvõtt</a:t>
            </a:r>
            <a:endParaRPr sz="2400">
              <a:solidFill>
                <a:srgbClr val="000000"/>
              </a:solidFill>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164542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6000"/>
              <a:t>Küsimused </a:t>
            </a:r>
            <a:endParaRPr sz="6000"/>
          </a:p>
        </p:txBody>
      </p:sp>
      <p:sp>
        <p:nvSpPr>
          <p:cNvPr id="208" name="Google Shape;208;p36"/>
          <p:cNvSpPr txBox="1">
            <a:spLocks noGrp="1"/>
          </p:cNvSpPr>
          <p:nvPr>
            <p:ph type="body" idx="1"/>
          </p:nvPr>
        </p:nvSpPr>
        <p:spPr>
          <a:xfrm>
            <a:off x="6545700" y="36787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sz="240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71300" y="1662525"/>
            <a:ext cx="8684400" cy="136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4800"/>
              <a:t>Kiire tagasiside</a:t>
            </a:r>
            <a:endParaRPr sz="4800"/>
          </a:p>
        </p:txBody>
      </p:sp>
      <p:sp>
        <p:nvSpPr>
          <p:cNvPr id="214" name="Google Shape;214;p37"/>
          <p:cNvSpPr txBox="1">
            <a:spLocks noGrp="1"/>
          </p:cNvSpPr>
          <p:nvPr>
            <p:ph type="body" idx="1"/>
          </p:nvPr>
        </p:nvSpPr>
        <p:spPr>
          <a:xfrm>
            <a:off x="565975" y="2665425"/>
            <a:ext cx="8266200" cy="190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38"/>
          <p:cNvSpPr txBox="1">
            <a:spLocks noGrp="1"/>
          </p:cNvSpPr>
          <p:nvPr>
            <p:ph type="body" idx="1"/>
          </p:nvPr>
        </p:nvSpPr>
        <p:spPr>
          <a:xfrm>
            <a:off x="3219875" y="1893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4800" b="1">
                <a:solidFill>
                  <a:schemeClr val="dk1"/>
                </a:solidFill>
                <a:latin typeface="Playfair Display"/>
                <a:ea typeface="Playfair Display"/>
                <a:cs typeface="Playfair Display"/>
                <a:sym typeface="Playfair Display"/>
              </a:rPr>
              <a:t>Aitäh!</a:t>
            </a:r>
            <a:endParaRPr sz="4800" b="1">
              <a:solidFill>
                <a:schemeClr val="dk1"/>
              </a:solidFill>
              <a:latin typeface="Playfair Display"/>
              <a:ea typeface="Playfair Display"/>
              <a:cs typeface="Playfair Display"/>
              <a:sym typeface="Playfair Display"/>
            </a:endParaRPr>
          </a:p>
          <a:p>
            <a:pPr marL="0" lvl="0" indent="0" algn="l" rtl="0">
              <a:spcBef>
                <a:spcPts val="1600"/>
              </a:spcBef>
              <a:spcAft>
                <a:spcPts val="1600"/>
              </a:spcAft>
              <a:buNone/>
            </a:pPr>
            <a:endParaRPr sz="4800" b="1">
              <a:solidFill>
                <a:schemeClr val="dk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250075" y="168240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4800"/>
              <a:t>Mis on hea vaimne tervis?</a:t>
            </a:r>
            <a:r>
              <a:rPr lang="et"/>
              <a:t> </a:t>
            </a:r>
            <a:endParaRPr/>
          </a:p>
        </p:txBody>
      </p:sp>
      <p:sp>
        <p:nvSpPr>
          <p:cNvPr id="77" name="Google Shape;77;p15"/>
          <p:cNvSpPr txBox="1">
            <a:spLocks noGrp="1"/>
          </p:cNvSpPr>
          <p:nvPr>
            <p:ph type="body" idx="1"/>
          </p:nvPr>
        </p:nvSpPr>
        <p:spPr>
          <a:xfrm>
            <a:off x="1026450" y="2766850"/>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Mis on hea vaimne tervis?</a:t>
            </a:r>
            <a:endParaRPr/>
          </a:p>
        </p:txBody>
      </p:sp>
      <p:sp>
        <p:nvSpPr>
          <p:cNvPr id="83" name="Google Shape;83;p16"/>
          <p:cNvSpPr txBox="1">
            <a:spLocks noGrp="1"/>
          </p:cNvSpPr>
          <p:nvPr>
            <p:ph type="body" idx="1"/>
          </p:nvPr>
        </p:nvSpPr>
        <p:spPr>
          <a:xfrm>
            <a:off x="239000" y="1134300"/>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t" sz="2400">
                <a:solidFill>
                  <a:srgbClr val="000000"/>
                </a:solidFill>
                <a:latin typeface="Playfair Display"/>
                <a:ea typeface="Playfair Display"/>
                <a:cs typeface="Playfair Display"/>
                <a:sym typeface="Playfair Display"/>
              </a:rPr>
              <a:t>Heaoluseisund, kus inimene</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160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realiseerib oma võimeid</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saab hakkama igapäevaeluga </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suudab töötada ja õppida normaalselt</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on võimeline panustama oma kogukonda</a:t>
            </a:r>
            <a:endParaRPr sz="2400">
              <a:solidFill>
                <a:srgbClr val="000000"/>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1000"/>
                                        <p:tgtEl>
                                          <p:spTgt spid="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Effect transition="in" filter="fade">
                                      <p:cBhvr>
                                        <p:cTn id="17" dur="1000"/>
                                        <p:tgtEl>
                                          <p:spTgt spid="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xEl>
                                              <p:pRg st="3" end="3"/>
                                            </p:txEl>
                                          </p:spTgt>
                                        </p:tgtEl>
                                        <p:attrNameLst>
                                          <p:attrName>style.visibility</p:attrName>
                                        </p:attrNameLst>
                                      </p:cBhvr>
                                      <p:to>
                                        <p:strVal val="visible"/>
                                      </p:to>
                                    </p:set>
                                    <p:animEffect transition="in" filter="fade">
                                      <p:cBhvr>
                                        <p:cTn id="22" dur="1000"/>
                                        <p:tgtEl>
                                          <p:spTgt spid="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
                                            <p:txEl>
                                              <p:pRg st="4" end="4"/>
                                            </p:txEl>
                                          </p:spTgt>
                                        </p:tgtEl>
                                        <p:attrNameLst>
                                          <p:attrName>style.visibility</p:attrName>
                                        </p:attrNameLst>
                                      </p:cBhvr>
                                      <p:to>
                                        <p:strVal val="visible"/>
                                      </p:to>
                                    </p:set>
                                    <p:animEffect transition="in" filter="fade">
                                      <p:cBhvr>
                                        <p:cTn id="27" dur="1000"/>
                                        <p:tgtEl>
                                          <p:spTgt spid="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115247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4800"/>
              <a:t>Kuidas saad aru, et vaimse tervisega on midagi korrast ära?</a:t>
            </a:r>
            <a:r>
              <a:rPr lang="et"/>
              <a:t> </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Kuidas sa siis saad aru? </a:t>
            </a:r>
            <a:endParaRPr/>
          </a:p>
        </p:txBody>
      </p:sp>
      <p:sp>
        <p:nvSpPr>
          <p:cNvPr id="95" name="Google Shape;9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t" sz="2400">
                <a:solidFill>
                  <a:srgbClr val="000000"/>
                </a:solidFill>
                <a:latin typeface="Playfair Display"/>
                <a:ea typeface="Playfair Display"/>
                <a:cs typeface="Playfair Display"/>
                <a:sym typeface="Playfair Display"/>
              </a:rPr>
              <a:t>Igal inimesel oma, aga on sarnasusi</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1600"/>
              </a:spcBef>
              <a:spcAft>
                <a:spcPts val="0"/>
              </a:spcAft>
              <a:buClr>
                <a:srgbClr val="000000"/>
              </a:buClr>
              <a:buSzPts val="2400"/>
              <a:buFont typeface="Playfair Display"/>
              <a:buAutoNum type="arabicPeriod"/>
            </a:pPr>
            <a:r>
              <a:rPr lang="et" sz="2400">
                <a:solidFill>
                  <a:srgbClr val="000000"/>
                </a:solidFill>
                <a:latin typeface="Playfair Display"/>
                <a:ea typeface="Playfair Display"/>
                <a:cs typeface="Playfair Display"/>
                <a:sym typeface="Playfair Display"/>
              </a:rPr>
              <a:t>Elukvaliteedi langus- sinu enda või su lähedaste arvates</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AutoNum type="arabicPeriod"/>
            </a:pPr>
            <a:r>
              <a:rPr lang="et" sz="2400">
                <a:solidFill>
                  <a:srgbClr val="000000"/>
                </a:solidFill>
                <a:latin typeface="Playfair Display"/>
                <a:ea typeface="Playfair Display"/>
                <a:cs typeface="Playfair Display"/>
                <a:sym typeface="Playfair Display"/>
              </a:rPr>
              <a:t>Pikka aega kestev halb enesetunne, kas vaimne ja/või füüsiline</a:t>
            </a:r>
            <a:endParaRPr sz="2400">
              <a:solidFill>
                <a:srgbClr val="000000"/>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000"/>
                                        <p:tgtEl>
                                          <p:spTgt spid="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body" idx="1"/>
          </p:nvPr>
        </p:nvSpPr>
        <p:spPr>
          <a:xfrm>
            <a:off x="311700" y="1017450"/>
            <a:ext cx="8520600" cy="3416400"/>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5400"/>
              <a:buFont typeface="Arial"/>
              <a:buNone/>
            </a:pPr>
            <a:r>
              <a:rPr lang="et" sz="3600" b="1">
                <a:solidFill>
                  <a:schemeClr val="lt1"/>
                </a:solidFill>
                <a:latin typeface="Josefin Sans"/>
                <a:ea typeface="Josefin Sans"/>
                <a:cs typeface="Josefin Sans"/>
                <a:sym typeface="Josefin Sans"/>
              </a:rPr>
              <a:t>“Haige”								Terve</a:t>
            </a:r>
            <a:endParaRPr sz="3600" b="1">
              <a:solidFill>
                <a:schemeClr val="lt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sz="2400">
              <a:latin typeface="Playfair Display"/>
              <a:ea typeface="Playfair Display"/>
              <a:cs typeface="Playfair Display"/>
              <a:sym typeface="Playfair Display"/>
            </a:endParaRPr>
          </a:p>
          <a:p>
            <a:pPr marL="0" lvl="0" indent="0" algn="l" rtl="0">
              <a:lnSpc>
                <a:spcPct val="150000"/>
              </a:lnSpc>
              <a:spcBef>
                <a:spcPts val="1600"/>
              </a:spcBef>
              <a:spcAft>
                <a:spcPts val="1600"/>
              </a:spcAft>
              <a:buNone/>
            </a:pPr>
            <a:r>
              <a:rPr lang="et" sz="2400">
                <a:latin typeface="Playfair Display"/>
                <a:ea typeface="Playfair Display"/>
                <a:cs typeface="Playfair Display"/>
                <a:sym typeface="Playfair Display"/>
              </a:rPr>
              <a:t>          </a:t>
            </a:r>
            <a:r>
              <a:rPr lang="et" sz="2400">
                <a:solidFill>
                  <a:srgbClr val="000000"/>
                </a:solidFill>
                <a:latin typeface="Playfair Display"/>
                <a:ea typeface="Playfair Display"/>
                <a:cs typeface="Playfair Display"/>
                <a:sym typeface="Playfair Display"/>
              </a:rPr>
              <a:t>  </a:t>
            </a:r>
            <a:r>
              <a:rPr lang="et" sz="3000" b="1">
                <a:solidFill>
                  <a:srgbClr val="000000"/>
                </a:solidFill>
                <a:latin typeface="Playfair Display"/>
                <a:ea typeface="Playfair Display"/>
                <a:cs typeface="Playfair Display"/>
                <a:sym typeface="Playfair Display"/>
              </a:rPr>
              <a:t>HAIGE</a:t>
            </a:r>
            <a:r>
              <a:rPr lang="et" sz="2400">
                <a:solidFill>
                  <a:srgbClr val="000000"/>
                </a:solidFill>
                <a:latin typeface="Playfair Display"/>
                <a:ea typeface="Playfair Display"/>
                <a:cs typeface="Playfair Display"/>
                <a:sym typeface="Playfair Display"/>
              </a:rPr>
              <a:t> </a:t>
            </a:r>
            <a:r>
              <a:rPr lang="et" sz="2400">
                <a:latin typeface="Playfair Display"/>
                <a:ea typeface="Playfair Display"/>
                <a:cs typeface="Playfair Display"/>
                <a:sym typeface="Playfair Display"/>
              </a:rPr>
              <a:t>                                                          </a:t>
            </a:r>
            <a:r>
              <a:rPr lang="et" sz="3000" b="1">
                <a:solidFill>
                  <a:srgbClr val="000000"/>
                </a:solidFill>
                <a:latin typeface="Playfair Display"/>
                <a:ea typeface="Playfair Display"/>
                <a:cs typeface="Playfair Display"/>
                <a:sym typeface="Playfair Display"/>
              </a:rPr>
              <a:t>TERVE</a:t>
            </a:r>
            <a:endParaRPr sz="3000" b="1">
              <a:solidFill>
                <a:srgbClr val="000000"/>
              </a:solidFill>
              <a:latin typeface="Playfair Display"/>
              <a:ea typeface="Playfair Display"/>
              <a:cs typeface="Playfair Display"/>
              <a:sym typeface="Playfair Display"/>
            </a:endParaRPr>
          </a:p>
        </p:txBody>
      </p:sp>
      <p:cxnSp>
        <p:nvCxnSpPr>
          <p:cNvPr id="102" name="Google Shape;102;p19"/>
          <p:cNvCxnSpPr/>
          <p:nvPr/>
        </p:nvCxnSpPr>
        <p:spPr>
          <a:xfrm rot="10800000" flipH="1">
            <a:off x="1690275" y="3129850"/>
            <a:ext cx="5765100" cy="14400"/>
          </a:xfrm>
          <a:prstGeom prst="straightConnector1">
            <a:avLst/>
          </a:prstGeom>
          <a:noFill/>
          <a:ln w="152400" cap="flat" cmpd="sng">
            <a:solidFill>
              <a:schemeClr val="dk1"/>
            </a:solidFill>
            <a:prstDash val="solid"/>
            <a:round/>
            <a:headEnd type="none" w="med" len="med"/>
            <a:tailEnd type="none" w="med" len="med"/>
          </a:ln>
        </p:spPr>
      </p:cxnSp>
      <p:cxnSp>
        <p:nvCxnSpPr>
          <p:cNvPr id="103" name="Google Shape;103;p19"/>
          <p:cNvCxnSpPr/>
          <p:nvPr/>
        </p:nvCxnSpPr>
        <p:spPr>
          <a:xfrm flipH="1">
            <a:off x="4164175" y="2938025"/>
            <a:ext cx="416100" cy="416100"/>
          </a:xfrm>
          <a:prstGeom prst="straightConnector1">
            <a:avLst/>
          </a:prstGeom>
          <a:noFill/>
          <a:ln w="76200" cap="flat" cmpd="sng">
            <a:solidFill>
              <a:srgbClr val="000000"/>
            </a:solidFill>
            <a:prstDash val="solid"/>
            <a:round/>
            <a:headEnd type="none" w="med" len="med"/>
            <a:tailEnd type="none" w="med" len="med"/>
          </a:ln>
        </p:spPr>
      </p:cxnSp>
      <p:cxnSp>
        <p:nvCxnSpPr>
          <p:cNvPr id="104" name="Google Shape;104;p19"/>
          <p:cNvCxnSpPr/>
          <p:nvPr/>
        </p:nvCxnSpPr>
        <p:spPr>
          <a:xfrm>
            <a:off x="4155025" y="3019475"/>
            <a:ext cx="434400" cy="25320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Kuidas oma vaimset tervist hoida?</a:t>
            </a: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t" sz="2400">
                <a:solidFill>
                  <a:srgbClr val="000000"/>
                </a:solidFill>
                <a:latin typeface="Playfair Display"/>
                <a:ea typeface="Playfair Display"/>
                <a:cs typeface="Playfair Display"/>
                <a:sym typeface="Playfair Display"/>
              </a:rPr>
              <a:t>Igavad alustalad:</a:t>
            </a:r>
            <a:endParaRPr sz="2400">
              <a:solidFill>
                <a:srgbClr val="000000"/>
              </a:solidFill>
              <a:latin typeface="Playfair Display"/>
              <a:ea typeface="Playfair Display"/>
              <a:cs typeface="Playfair Display"/>
              <a:sym typeface="Playfair Display"/>
            </a:endParaRPr>
          </a:p>
          <a:p>
            <a:pPr marL="914400" lvl="0" indent="-381000" algn="l" rtl="0">
              <a:lnSpc>
                <a:spcPct val="150000"/>
              </a:lnSpc>
              <a:spcBef>
                <a:spcPts val="160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UNI</a:t>
            </a:r>
            <a:endParaRPr sz="2400">
              <a:solidFill>
                <a:srgbClr val="000000"/>
              </a:solidFill>
              <a:latin typeface="Playfair Display"/>
              <a:ea typeface="Playfair Display"/>
              <a:cs typeface="Playfair Display"/>
              <a:sym typeface="Playfair Display"/>
            </a:endParaRPr>
          </a:p>
          <a:p>
            <a:pPr marL="9144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TOITUMINE</a:t>
            </a:r>
            <a:endParaRPr sz="2400">
              <a:solidFill>
                <a:srgbClr val="000000"/>
              </a:solidFill>
              <a:latin typeface="Playfair Display"/>
              <a:ea typeface="Playfair Display"/>
              <a:cs typeface="Playfair Display"/>
              <a:sym typeface="Playfair Display"/>
            </a:endParaRPr>
          </a:p>
          <a:p>
            <a:pPr marL="9144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FÜÜSILINE AKTIIVSUS</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SOTSIAALNE TUGI </a:t>
            </a:r>
            <a:endParaRPr sz="2400">
              <a:solidFill>
                <a:srgbClr val="000000"/>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Kuhu pöörduda?</a:t>
            </a:r>
            <a:endParaRPr/>
          </a:p>
        </p:txBody>
      </p:sp>
      <p:sp>
        <p:nvSpPr>
          <p:cNvPr id="116" name="Google Shape;11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Internetipõhine nõustamine: Peaasi.ee ja Lahendus.net</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Koolipsühholoog, sotsiaalpedagoog</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Perearst</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Psühholoog</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Psühhiaater</a:t>
            </a:r>
            <a:endParaRPr sz="2400">
              <a:solidFill>
                <a:srgbClr val="000000"/>
              </a:solidFill>
              <a:latin typeface="Playfair Display"/>
              <a:ea typeface="Playfair Display"/>
              <a:cs typeface="Playfair Display"/>
              <a:sym typeface="Playfair Display"/>
            </a:endParaRPr>
          </a:p>
          <a:p>
            <a:pPr marL="457200" lvl="0" indent="-381000" algn="l" rtl="0">
              <a:lnSpc>
                <a:spcPct val="150000"/>
              </a:lnSpc>
              <a:spcBef>
                <a:spcPts val="0"/>
              </a:spcBef>
              <a:spcAft>
                <a:spcPts val="0"/>
              </a:spcAft>
              <a:buClr>
                <a:srgbClr val="000000"/>
              </a:buClr>
              <a:buSzPts val="2400"/>
              <a:buFont typeface="Playfair Display"/>
              <a:buChar char="●"/>
            </a:pPr>
            <a:r>
              <a:rPr lang="et" sz="2400">
                <a:solidFill>
                  <a:srgbClr val="000000"/>
                </a:solidFill>
                <a:latin typeface="Playfair Display"/>
                <a:ea typeface="Playfair Display"/>
                <a:cs typeface="Playfair Display"/>
                <a:sym typeface="Playfair Display"/>
              </a:rPr>
              <a:t>Erakorraline vastuvõtt</a:t>
            </a:r>
            <a:endParaRPr sz="2400">
              <a:solidFill>
                <a:srgbClr val="000000"/>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164542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6000"/>
              <a:t>Küsimused </a:t>
            </a:r>
            <a:endParaRPr sz="6000"/>
          </a:p>
        </p:txBody>
      </p:sp>
      <p:sp>
        <p:nvSpPr>
          <p:cNvPr id="122" name="Google Shape;122;p22"/>
          <p:cNvSpPr txBox="1">
            <a:spLocks noGrp="1"/>
          </p:cNvSpPr>
          <p:nvPr>
            <p:ph type="body" idx="1"/>
          </p:nvPr>
        </p:nvSpPr>
        <p:spPr>
          <a:xfrm>
            <a:off x="6545700" y="36787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sz="2400">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Ekraaniseanss (16:9)</PresentationFormat>
  <Paragraphs>108</Paragraphs>
  <Slides>19</Slides>
  <Notes>19</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19</vt:i4>
      </vt:variant>
    </vt:vector>
  </HeadingPairs>
  <TitlesOfParts>
    <vt:vector size="26" baseType="lpstr">
      <vt:lpstr>Lato</vt:lpstr>
      <vt:lpstr>Playfair Display</vt:lpstr>
      <vt:lpstr>Arial</vt:lpstr>
      <vt:lpstr>Josefin Sans</vt:lpstr>
      <vt:lpstr>Calibri</vt:lpstr>
      <vt:lpstr>Georgia</vt:lpstr>
      <vt:lpstr>Coral</vt:lpstr>
      <vt:lpstr>Vaimne tervis</vt:lpstr>
      <vt:lpstr>Mis on hea vaimne tervis? </vt:lpstr>
      <vt:lpstr>Mis on hea vaimne tervis?</vt:lpstr>
      <vt:lpstr>Kuidas saad aru, et vaimse tervisega on midagi korrast ära? </vt:lpstr>
      <vt:lpstr>Kuidas sa siis saad aru? </vt:lpstr>
      <vt:lpstr>PowerPointi esitlus</vt:lpstr>
      <vt:lpstr>Kuidas oma vaimset tervist hoida?</vt:lpstr>
      <vt:lpstr>Kuhu pöörduda?</vt:lpstr>
      <vt:lpstr>Küsimused </vt:lpstr>
      <vt:lpstr>Ärevus- tõde või müüt?</vt:lpstr>
      <vt:lpstr>Ärevus tegelikult </vt:lpstr>
      <vt:lpstr>PowerPointi esitlus</vt:lpstr>
      <vt:lpstr>Depressioon- tõde või müüt?</vt:lpstr>
      <vt:lpstr>Depressioon tegelikult</vt:lpstr>
      <vt:lpstr>Kuidas märgata ja aidata teisi?</vt:lpstr>
      <vt:lpstr>Kuhu pöörduda?</vt:lpstr>
      <vt:lpstr>Küsimused </vt:lpstr>
      <vt:lpstr>Kiire tagasiside</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Vaimne tervis</dc:title>
  <dc:creator>Reet Saksing</dc:creator>
  <cp:lastModifiedBy>Reet Saksing</cp:lastModifiedBy>
  <cp:revision>2</cp:revision>
  <dcterms:modified xsi:type="dcterms:W3CDTF">2019-10-02T08:56:36Z</dcterms:modified>
</cp:coreProperties>
</file>